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27" r:id="rId4"/>
    <p:sldMasterId id="2147483734" r:id="rId5"/>
    <p:sldMasterId id="2147483736" r:id="rId6"/>
    <p:sldMasterId id="2147483742" r:id="rId7"/>
  </p:sldMasterIdLst>
  <p:notesMasterIdLst>
    <p:notesMasterId r:id="rId54"/>
  </p:notesMasterIdLst>
  <p:handoutMasterIdLst>
    <p:handoutMasterId r:id="rId55"/>
  </p:handoutMasterIdLst>
  <p:sldIdLst>
    <p:sldId id="437" r:id="rId8"/>
    <p:sldId id="490" r:id="rId9"/>
    <p:sldId id="491" r:id="rId10"/>
    <p:sldId id="439" r:id="rId11"/>
    <p:sldId id="440" r:id="rId12"/>
    <p:sldId id="442" r:id="rId13"/>
    <p:sldId id="444" r:id="rId14"/>
    <p:sldId id="492" r:id="rId15"/>
    <p:sldId id="446" r:id="rId16"/>
    <p:sldId id="498" r:id="rId17"/>
    <p:sldId id="453" r:id="rId18"/>
    <p:sldId id="454" r:id="rId19"/>
    <p:sldId id="493" r:id="rId20"/>
    <p:sldId id="455" r:id="rId21"/>
    <p:sldId id="456" r:id="rId22"/>
    <p:sldId id="457" r:id="rId23"/>
    <p:sldId id="458" r:id="rId24"/>
    <p:sldId id="460" r:id="rId25"/>
    <p:sldId id="499" r:id="rId26"/>
    <p:sldId id="461" r:id="rId27"/>
    <p:sldId id="463" r:id="rId28"/>
    <p:sldId id="500" r:id="rId29"/>
    <p:sldId id="464" r:id="rId30"/>
    <p:sldId id="465" r:id="rId31"/>
    <p:sldId id="466" r:id="rId32"/>
    <p:sldId id="468" r:id="rId33"/>
    <p:sldId id="494" r:id="rId34"/>
    <p:sldId id="472" r:id="rId35"/>
    <p:sldId id="501" r:id="rId36"/>
    <p:sldId id="473" r:id="rId37"/>
    <p:sldId id="474" r:id="rId38"/>
    <p:sldId id="483" r:id="rId39"/>
    <p:sldId id="495" r:id="rId40"/>
    <p:sldId id="496" r:id="rId41"/>
    <p:sldId id="497" r:id="rId42"/>
    <p:sldId id="484" r:id="rId43"/>
    <p:sldId id="502" r:id="rId44"/>
    <p:sldId id="503" r:id="rId45"/>
    <p:sldId id="504" r:id="rId46"/>
    <p:sldId id="506" r:id="rId47"/>
    <p:sldId id="507" r:id="rId48"/>
    <p:sldId id="487" r:id="rId49"/>
    <p:sldId id="488" r:id="rId50"/>
    <p:sldId id="489" r:id="rId51"/>
    <p:sldId id="435" r:id="rId52"/>
    <p:sldId id="413" r:id="rId53"/>
  </p:sldIdLst>
  <p:sldSz cx="12192000" cy="6858000"/>
  <p:notesSz cx="7315200" cy="9601200"/>
  <p:defaultTex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2" orient="horz" pos="2256" userDrawn="1">
          <p15:clr>
            <a:srgbClr val="A4A3A4"/>
          </p15:clr>
        </p15:guide>
        <p15:guide id="4"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31F"/>
    <a:srgbClr val="4D4D4F"/>
    <a:srgbClr val="7F7F7F"/>
    <a:srgbClr val="E6E6E6"/>
    <a:srgbClr val="FDB913"/>
    <a:srgbClr val="A6A6A6"/>
    <a:srgbClr val="44C8F5"/>
    <a:srgbClr val="00B0BD"/>
    <a:srgbClr val="993F97"/>
    <a:srgbClr val="C721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32201D-BFFA-4BAD-849C-6B4ACB651D33}" v="1" dt="2021-05-05T15:54:37.630"/>
    <p1510:client id="{7AD9C6EA-5CAE-4404-8E9E-EF887648F8A0}" v="2" dt="2021-05-05T15:17:18.757"/>
    <p1510:client id="{D426BC27-78DD-43AE-AB41-7868E4AE0E81}" v="3" dt="2021-03-29T18:38:29.172"/>
    <p1510:client id="{F9E3A957-CB6D-49FA-BC62-BBB201D852BC}" v="1" dt="2021-05-05T15:03:30.3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5226" autoAdjust="0"/>
  </p:normalViewPr>
  <p:slideViewPr>
    <p:cSldViewPr snapToObjects="1" showGuides="1">
      <p:cViewPr varScale="1">
        <p:scale>
          <a:sx n="114" d="100"/>
          <a:sy n="114" d="100"/>
        </p:scale>
        <p:origin x="354" y="114"/>
      </p:cViewPr>
      <p:guideLst>
        <p:guide orient="horz" pos="2256"/>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61" d="100"/>
          <a:sy n="61" d="100"/>
        </p:scale>
        <p:origin x="-3130" y="-91"/>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handoutMaster" Target="handoutMasters/handout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viewProps" Target="view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dirty="0">
              <a:latin typeface="Calibri" panose="020F0502020204030204" pitchFamily="34" charset="0"/>
            </a:endParaRPr>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E8299E68-7C51-4B8E-A195-D950BE6790C0}" type="datetimeFigureOut">
              <a:rPr lang="en-US" smtClean="0">
                <a:latin typeface="Calibri" panose="020F0502020204030204" pitchFamily="34" charset="0"/>
              </a:rPr>
              <a:t>5/5/2021</a:t>
            </a:fld>
            <a:endParaRPr lang="en-US" dirty="0">
              <a:latin typeface="Calibri" panose="020F0502020204030204" pitchFamily="34" charset="0"/>
            </a:endParaRPr>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dirty="0">
              <a:latin typeface="Calibri" panose="020F0502020204030204" pitchFamily="34" charset="0"/>
            </a:endParaRPr>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C88DCB9F-2AB2-47B4-9360-D93F23C91BD7}" type="slidenum">
              <a:rPr lang="en-US" smtClean="0">
                <a:latin typeface="Calibri" panose="020F0502020204030204" pitchFamily="34" charset="0"/>
              </a:rPr>
              <a:t>‹#›</a:t>
            </a:fld>
            <a:endParaRPr lang="en-US" dirty="0">
              <a:latin typeface="Calibri" panose="020F0502020204030204" pitchFamily="34" charset="0"/>
            </a:endParaRPr>
          </a:p>
        </p:txBody>
      </p:sp>
    </p:spTree>
    <p:extLst>
      <p:ext uri="{BB962C8B-B14F-4D97-AF65-F5344CB8AC3E}">
        <p14:creationId xmlns:p14="http://schemas.microsoft.com/office/powerpoint/2010/main" val="33741176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atin typeface="Calibri" panose="020F0502020204030204" pitchFamily="34" charset="0"/>
              </a:defRPr>
            </a:lvl1pPr>
          </a:lstStyle>
          <a:p>
            <a:endParaRPr lang="en-IN" dirty="0"/>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atin typeface="Calibri" panose="020F0502020204030204" pitchFamily="34" charset="0"/>
              </a:defRPr>
            </a:lvl1pPr>
          </a:lstStyle>
          <a:p>
            <a:fld id="{CEC1A245-D13C-4DF7-8DEB-908A89957076}" type="datetimeFigureOut">
              <a:rPr lang="en-IN" smtClean="0"/>
              <a:pPr/>
              <a:t>05-05-2021</a:t>
            </a:fld>
            <a:endParaRPr lang="en-IN"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atin typeface="Calibri" panose="020F0502020204030204" pitchFamily="34" charset="0"/>
              </a:defRPr>
            </a:lvl1pPr>
          </a:lstStyle>
          <a:p>
            <a:endParaRPr lang="en-IN" dirty="0"/>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atin typeface="Calibri" panose="020F0502020204030204" pitchFamily="34" charset="0"/>
              </a:defRPr>
            </a:lvl1pPr>
          </a:lstStyle>
          <a:p>
            <a:fld id="{6C2109E7-9297-46D9-A8C1-0ACECCEDA907}" type="slidenum">
              <a:rPr lang="en-IN" smtClean="0"/>
              <a:pPr/>
              <a:t>‹#›</a:t>
            </a:fld>
            <a:endParaRPr lang="en-IN" dirty="0"/>
          </a:p>
        </p:txBody>
      </p:sp>
    </p:spTree>
    <p:extLst>
      <p:ext uri="{BB962C8B-B14F-4D97-AF65-F5344CB8AC3E}">
        <p14:creationId xmlns:p14="http://schemas.microsoft.com/office/powerpoint/2010/main" val="3617323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C2109E7-9297-46D9-A8C1-0ACECCEDA907}" type="slidenum">
              <a:rPr lang="en-IN" smtClean="0"/>
              <a:pPr/>
              <a:t>6</a:t>
            </a:fld>
            <a:endParaRPr lang="en-IN" dirty="0"/>
          </a:p>
        </p:txBody>
      </p:sp>
    </p:spTree>
    <p:extLst>
      <p:ext uri="{BB962C8B-B14F-4D97-AF65-F5344CB8AC3E}">
        <p14:creationId xmlns:p14="http://schemas.microsoft.com/office/powerpoint/2010/main" val="3472685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C2109E7-9297-46D9-A8C1-0ACECCEDA907}" type="slidenum">
              <a:rPr lang="en-IN" smtClean="0"/>
              <a:pPr/>
              <a:t>9</a:t>
            </a:fld>
            <a:endParaRPr lang="en-IN" dirty="0"/>
          </a:p>
        </p:txBody>
      </p:sp>
    </p:spTree>
    <p:extLst>
      <p:ext uri="{BB962C8B-B14F-4D97-AF65-F5344CB8AC3E}">
        <p14:creationId xmlns:p14="http://schemas.microsoft.com/office/powerpoint/2010/main" val="2930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C2109E7-9297-46D9-A8C1-0ACECCEDA907}" type="slidenum">
              <a:rPr lang="en-IN" smtClean="0"/>
              <a:pPr/>
              <a:t>31</a:t>
            </a:fld>
            <a:endParaRPr lang="en-IN" dirty="0"/>
          </a:p>
        </p:txBody>
      </p:sp>
    </p:spTree>
    <p:extLst>
      <p:ext uri="{BB962C8B-B14F-4D97-AF65-F5344CB8AC3E}">
        <p14:creationId xmlns:p14="http://schemas.microsoft.com/office/powerpoint/2010/main" val="456478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0028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348" name="Rectangle 6"/>
          <p:cNvSpPr>
            <a:spLocks noChangeArrowheads="1"/>
          </p:cNvSpPr>
          <p:nvPr userDrawn="1"/>
        </p:nvSpPr>
        <p:spPr bwMode="auto">
          <a:xfrm>
            <a:off x="-64" y="1"/>
            <a:ext cx="12192127" cy="6856413"/>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90" name="Group 82"/>
          <p:cNvGrpSpPr>
            <a:grpSpLocks/>
          </p:cNvGrpSpPr>
          <p:nvPr userDrawn="1"/>
        </p:nvGrpSpPr>
        <p:grpSpPr bwMode="auto">
          <a:xfrm>
            <a:off x="5023365" y="5853113"/>
            <a:ext cx="2145272" cy="438150"/>
            <a:chOff x="3533775" y="5853113"/>
            <a:chExt cx="2144713" cy="438150"/>
          </a:xfrm>
        </p:grpSpPr>
        <p:sp>
          <p:nvSpPr>
            <p:cNvPr id="91"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4"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5"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6"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7"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8"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9"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0"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Arial" charset="0"/>
                <a:ea typeface="+mn-ea"/>
                <a:cs typeface="+mn-cs"/>
              </a:endParaRPr>
            </a:p>
          </p:txBody>
        </p:sp>
        <p:sp>
          <p:nvSpPr>
            <p:cNvPr id="101"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3"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4"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05" name="AutoShape 72">
            <a:hlinkClick r:id="rId2"/>
          </p:cNvPr>
          <p:cNvSpPr>
            <a:spLocks noChangeAspect="1" noChangeArrowheads="1" noTextEdit="1"/>
          </p:cNvSpPr>
          <p:nvPr userDrawn="1"/>
        </p:nvSpPr>
        <p:spPr bwMode="auto">
          <a:xfrm>
            <a:off x="4913005" y="5821363"/>
            <a:ext cx="2365991"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06" name="Group 105"/>
          <p:cNvGrpSpPr/>
          <p:nvPr userDrawn="1"/>
        </p:nvGrpSpPr>
        <p:grpSpPr>
          <a:xfrm>
            <a:off x="4900302" y="822326"/>
            <a:ext cx="2391398" cy="365125"/>
            <a:chOff x="3427413" y="822325"/>
            <a:chExt cx="2390775" cy="365125"/>
          </a:xfrm>
        </p:grpSpPr>
        <p:sp>
          <p:nvSpPr>
            <p:cNvPr id="107" name="Freeform 7"/>
            <p:cNvSpPr>
              <a:spLocks/>
            </p:cNvSpPr>
            <p:nvPr userDrawn="1"/>
          </p:nvSpPr>
          <p:spPr bwMode="auto">
            <a:xfrm>
              <a:off x="3427413" y="847725"/>
              <a:ext cx="917575" cy="320675"/>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8" name="Freeform 8"/>
            <p:cNvSpPr>
              <a:spLocks/>
            </p:cNvSpPr>
            <p:nvPr userDrawn="1"/>
          </p:nvSpPr>
          <p:spPr bwMode="auto">
            <a:xfrm>
              <a:off x="4300538" y="822325"/>
              <a:ext cx="866775" cy="365125"/>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9" name="Freeform 9"/>
            <p:cNvSpPr>
              <a:spLocks/>
            </p:cNvSpPr>
            <p:nvPr userDrawn="1"/>
          </p:nvSpPr>
          <p:spPr bwMode="auto">
            <a:xfrm>
              <a:off x="5148263" y="847725"/>
              <a:ext cx="669925" cy="320675"/>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10" name="Line 50"/>
          <p:cNvSpPr>
            <a:spLocks noChangeShapeType="1"/>
          </p:cNvSpPr>
          <p:nvPr userDrawn="1"/>
        </p:nvSpPr>
        <p:spPr bwMode="auto">
          <a:xfrm>
            <a:off x="3557878" y="4016375"/>
            <a:ext cx="5076242"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11" name="Group 110"/>
          <p:cNvGrpSpPr/>
          <p:nvPr userDrawn="1"/>
        </p:nvGrpSpPr>
        <p:grpSpPr>
          <a:xfrm>
            <a:off x="3618854" y="2641600"/>
            <a:ext cx="4954290" cy="1060450"/>
            <a:chOff x="2074863" y="2641600"/>
            <a:chExt cx="4953000" cy="1060450"/>
          </a:xfrm>
        </p:grpSpPr>
        <p:sp>
          <p:nvSpPr>
            <p:cNvPr id="112" name="Freeform 51"/>
            <p:cNvSpPr>
              <a:spLocks noEditPoints="1"/>
            </p:cNvSpPr>
            <p:nvPr userDrawn="1"/>
          </p:nvSpPr>
          <p:spPr bwMode="auto">
            <a:xfrm>
              <a:off x="3027363" y="3448050"/>
              <a:ext cx="111125" cy="149225"/>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3" name="Freeform 52"/>
            <p:cNvSpPr>
              <a:spLocks/>
            </p:cNvSpPr>
            <p:nvPr userDrawn="1"/>
          </p:nvSpPr>
          <p:spPr bwMode="auto">
            <a:xfrm>
              <a:off x="31734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4" name="Freeform 53"/>
            <p:cNvSpPr>
              <a:spLocks/>
            </p:cNvSpPr>
            <p:nvPr userDrawn="1"/>
          </p:nvSpPr>
          <p:spPr bwMode="auto">
            <a:xfrm>
              <a:off x="3303588" y="3448050"/>
              <a:ext cx="136525" cy="149225"/>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 name="Freeform 54"/>
            <p:cNvSpPr>
              <a:spLocks noEditPoints="1"/>
            </p:cNvSpPr>
            <p:nvPr userDrawn="1"/>
          </p:nvSpPr>
          <p:spPr bwMode="auto">
            <a:xfrm>
              <a:off x="3446463" y="3444875"/>
              <a:ext cx="152400" cy="155575"/>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6" name="Freeform 55"/>
            <p:cNvSpPr>
              <a:spLocks/>
            </p:cNvSpPr>
            <p:nvPr userDrawn="1"/>
          </p:nvSpPr>
          <p:spPr bwMode="auto">
            <a:xfrm>
              <a:off x="3633788" y="3448050"/>
              <a:ext cx="123825" cy="149225"/>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7" name="Freeform 56"/>
            <p:cNvSpPr>
              <a:spLocks noEditPoints="1"/>
            </p:cNvSpPr>
            <p:nvPr userDrawn="1"/>
          </p:nvSpPr>
          <p:spPr bwMode="auto">
            <a:xfrm>
              <a:off x="3805238" y="3448050"/>
              <a:ext cx="139700" cy="149225"/>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8" name="Freeform 57"/>
            <p:cNvSpPr>
              <a:spLocks/>
            </p:cNvSpPr>
            <p:nvPr userDrawn="1"/>
          </p:nvSpPr>
          <p:spPr bwMode="auto">
            <a:xfrm>
              <a:off x="4027488" y="3448050"/>
              <a:ext cx="117475" cy="149225"/>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9" name="Freeform 58"/>
            <p:cNvSpPr>
              <a:spLocks/>
            </p:cNvSpPr>
            <p:nvPr userDrawn="1"/>
          </p:nvSpPr>
          <p:spPr bwMode="auto">
            <a:xfrm>
              <a:off x="4176713" y="3448050"/>
              <a:ext cx="120650" cy="149225"/>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0" name="Freeform 59"/>
            <p:cNvSpPr>
              <a:spLocks/>
            </p:cNvSpPr>
            <p:nvPr userDrawn="1"/>
          </p:nvSpPr>
          <p:spPr bwMode="auto">
            <a:xfrm>
              <a:off x="43418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1" name="Freeform 60"/>
            <p:cNvSpPr>
              <a:spLocks/>
            </p:cNvSpPr>
            <p:nvPr userDrawn="1"/>
          </p:nvSpPr>
          <p:spPr bwMode="auto">
            <a:xfrm>
              <a:off x="4538663" y="3444875"/>
              <a:ext cx="146050" cy="155575"/>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 name="Freeform 61"/>
            <p:cNvSpPr>
              <a:spLocks noEditPoints="1"/>
            </p:cNvSpPr>
            <p:nvPr userDrawn="1"/>
          </p:nvSpPr>
          <p:spPr bwMode="auto">
            <a:xfrm>
              <a:off x="4706938" y="3444875"/>
              <a:ext cx="155575" cy="155575"/>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 name="Freeform 62"/>
            <p:cNvSpPr>
              <a:spLocks/>
            </p:cNvSpPr>
            <p:nvPr userDrawn="1"/>
          </p:nvSpPr>
          <p:spPr bwMode="auto">
            <a:xfrm>
              <a:off x="4894263" y="3448050"/>
              <a:ext cx="127000" cy="149225"/>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4" name="Freeform 63"/>
            <p:cNvSpPr>
              <a:spLocks/>
            </p:cNvSpPr>
            <p:nvPr userDrawn="1"/>
          </p:nvSpPr>
          <p:spPr bwMode="auto">
            <a:xfrm>
              <a:off x="5049838" y="3448050"/>
              <a:ext cx="120650" cy="149225"/>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5" name="Freeform 64"/>
            <p:cNvSpPr>
              <a:spLocks noEditPoints="1"/>
            </p:cNvSpPr>
            <p:nvPr userDrawn="1"/>
          </p:nvSpPr>
          <p:spPr bwMode="auto">
            <a:xfrm>
              <a:off x="5202238" y="3448050"/>
              <a:ext cx="111125" cy="149225"/>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6" name="Freeform 65"/>
            <p:cNvSpPr>
              <a:spLocks noEditPoints="1"/>
            </p:cNvSpPr>
            <p:nvPr userDrawn="1"/>
          </p:nvSpPr>
          <p:spPr bwMode="auto">
            <a:xfrm>
              <a:off x="5332413" y="3448050"/>
              <a:ext cx="146050" cy="149225"/>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7" name="Freeform 66"/>
            <p:cNvSpPr>
              <a:spLocks/>
            </p:cNvSpPr>
            <p:nvPr userDrawn="1"/>
          </p:nvSpPr>
          <p:spPr bwMode="auto">
            <a:xfrm>
              <a:off x="5491163" y="3444875"/>
              <a:ext cx="146050" cy="155575"/>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8" name="Freeform 67"/>
            <p:cNvSpPr>
              <a:spLocks/>
            </p:cNvSpPr>
            <p:nvPr userDrawn="1"/>
          </p:nvSpPr>
          <p:spPr bwMode="auto">
            <a:xfrm>
              <a:off x="5653088" y="3448050"/>
              <a:ext cx="120650" cy="149225"/>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9" name="Freeform 68"/>
            <p:cNvSpPr>
              <a:spLocks/>
            </p:cNvSpPr>
            <p:nvPr userDrawn="1"/>
          </p:nvSpPr>
          <p:spPr bwMode="auto">
            <a:xfrm>
              <a:off x="4402138" y="2797175"/>
              <a:ext cx="60325" cy="8890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0" name="Freeform 69"/>
            <p:cNvSpPr>
              <a:spLocks/>
            </p:cNvSpPr>
            <p:nvPr userDrawn="1"/>
          </p:nvSpPr>
          <p:spPr bwMode="auto">
            <a:xfrm>
              <a:off x="6319838" y="2781300"/>
              <a:ext cx="60325" cy="85725"/>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1" name="Freeform 70"/>
            <p:cNvSpPr>
              <a:spLocks noEditPoints="1"/>
            </p:cNvSpPr>
            <p:nvPr userDrawn="1"/>
          </p:nvSpPr>
          <p:spPr bwMode="auto">
            <a:xfrm>
              <a:off x="2074863" y="2765425"/>
              <a:ext cx="1362075" cy="650875"/>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 name="Freeform 71"/>
            <p:cNvSpPr>
              <a:spLocks noEditPoints="1"/>
            </p:cNvSpPr>
            <p:nvPr userDrawn="1"/>
          </p:nvSpPr>
          <p:spPr bwMode="auto">
            <a:xfrm>
              <a:off x="3392488" y="2813050"/>
              <a:ext cx="1863725" cy="542925"/>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 name="Freeform 72"/>
            <p:cNvSpPr>
              <a:spLocks noEditPoints="1"/>
            </p:cNvSpPr>
            <p:nvPr userDrawn="1"/>
          </p:nvSpPr>
          <p:spPr bwMode="auto">
            <a:xfrm>
              <a:off x="5249863" y="2641600"/>
              <a:ext cx="1736725" cy="1060450"/>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4" name="Freeform 73"/>
            <p:cNvSpPr>
              <a:spLocks/>
            </p:cNvSpPr>
            <p:nvPr userDrawn="1"/>
          </p:nvSpPr>
          <p:spPr bwMode="auto">
            <a:xfrm>
              <a:off x="2586038" y="3209925"/>
              <a:ext cx="3708400" cy="165100"/>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5" name="Freeform 74"/>
            <p:cNvSpPr>
              <a:spLocks/>
            </p:cNvSpPr>
            <p:nvPr userDrawn="1"/>
          </p:nvSpPr>
          <p:spPr bwMode="auto">
            <a:xfrm>
              <a:off x="6853238" y="2724150"/>
              <a:ext cx="76200" cy="92075"/>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6" name="Freeform 75"/>
            <p:cNvSpPr>
              <a:spLocks/>
            </p:cNvSpPr>
            <p:nvPr userDrawn="1"/>
          </p:nvSpPr>
          <p:spPr bwMode="auto">
            <a:xfrm>
              <a:off x="6938963" y="2724150"/>
              <a:ext cx="88900" cy="92075"/>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37" name="TextBox 136"/>
          <p:cNvSpPr txBox="1"/>
          <p:nvPr userDrawn="1"/>
        </p:nvSpPr>
        <p:spPr>
          <a:xfrm>
            <a:off x="3436568" y="4039299"/>
            <a:ext cx="5318866" cy="338554"/>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charset="0"/>
                <a:ea typeface="+mn-ea"/>
                <a:cs typeface="+mn-cs"/>
              </a:rPr>
              <a:t>$6.8 </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BILLION | </a:t>
            </a:r>
            <a:r>
              <a:rPr kumimoji="0" lang="en-US" sz="1600" b="1" i="0" u="none" strike="noStrike" kern="1200" cap="none" spc="0" normalizeH="0" baseline="0" noProof="0" dirty="0">
                <a:ln>
                  <a:noFill/>
                </a:ln>
                <a:solidFill>
                  <a:srgbClr val="FFFFFF"/>
                </a:solidFill>
                <a:effectLst/>
                <a:uLnTx/>
                <a:uFillTx/>
                <a:latin typeface="Arial" charset="0"/>
                <a:ea typeface="+mn-ea"/>
                <a:cs typeface="+mn-cs"/>
              </a:rPr>
              <a:t>105,000</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 EMPLOYEES | </a:t>
            </a:r>
            <a:r>
              <a:rPr kumimoji="0" lang="en-US" sz="1600" b="1" i="0" u="none" strike="noStrike" kern="1200" cap="none" spc="0" normalizeH="0" baseline="0" noProof="0" dirty="0">
                <a:ln>
                  <a:noFill/>
                </a:ln>
                <a:solidFill>
                  <a:srgbClr val="FFFFFF"/>
                </a:solidFill>
                <a:effectLst/>
                <a:uLnTx/>
                <a:uFillTx/>
                <a:latin typeface="Arial" charset="0"/>
                <a:ea typeface="+mn-ea"/>
                <a:cs typeface="+mn-cs"/>
              </a:rPr>
              <a:t>31</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 COUNTRIES</a:t>
            </a:r>
          </a:p>
        </p:txBody>
      </p:sp>
    </p:spTree>
    <p:extLst>
      <p:ext uri="{BB962C8B-B14F-4D97-AF65-F5344CB8AC3E}">
        <p14:creationId xmlns:p14="http://schemas.microsoft.com/office/powerpoint/2010/main" val="48754339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33603" name="Rectangle 3"/>
          <p:cNvSpPr>
            <a:spLocks noGrp="1" noChangeArrowheads="1"/>
          </p:cNvSpPr>
          <p:nvPr>
            <p:ph type="ctrTitle"/>
          </p:nvPr>
        </p:nvSpPr>
        <p:spPr>
          <a:xfrm>
            <a:off x="402337" y="4879643"/>
            <a:ext cx="11387327" cy="517065"/>
          </a:xfrm>
        </p:spPr>
        <p:txBody>
          <a:bodyPr lIns="0" tIns="0" rIns="0" bIns="0" anchor="ctr" anchorCtr="0">
            <a:spAutoFit/>
          </a:bodyPr>
          <a:lstStyle>
            <a:lvl1pPr>
              <a:lnSpc>
                <a:spcPct val="125000"/>
              </a:lnSpc>
              <a:defRPr sz="2688" b="1">
                <a:solidFill>
                  <a:schemeClr val="accent1"/>
                </a:solidFill>
                <a:latin typeface="+mj-lt"/>
              </a:defRPr>
            </a:lvl1pPr>
          </a:lstStyle>
          <a:p>
            <a:r>
              <a:rPr lang="en-US" dirty="0"/>
              <a:t>Click to edit Master title style</a:t>
            </a:r>
          </a:p>
        </p:txBody>
      </p:sp>
      <p:sp>
        <p:nvSpPr>
          <p:cNvPr id="1433605" name="Rectangle 5"/>
          <p:cNvSpPr>
            <a:spLocks noGrp="1" noChangeArrowheads="1"/>
          </p:cNvSpPr>
          <p:nvPr>
            <p:ph type="subTitle" sz="quarter" idx="1"/>
          </p:nvPr>
        </p:nvSpPr>
        <p:spPr>
          <a:xfrm>
            <a:off x="402337" y="5743354"/>
            <a:ext cx="11387327" cy="344710"/>
          </a:xfrm>
        </p:spPr>
        <p:txBody>
          <a:bodyPr lIns="0" tIns="0" rIns="0" bIns="0" anchor="ctr" anchorCtr="0">
            <a:spAutoFit/>
          </a:bodyPr>
          <a:lstStyle>
            <a:lvl1pPr marL="0" indent="0">
              <a:buFont typeface="Wingdings 2" pitchFamily="18" charset="2"/>
              <a:buNone/>
              <a:defRPr sz="2240" b="0">
                <a:solidFill>
                  <a:schemeClr val="accent3"/>
                </a:solidFill>
                <a:latin typeface="+mj-lt"/>
              </a:defRPr>
            </a:lvl1pPr>
          </a:lstStyle>
          <a:p>
            <a:r>
              <a:rPr lang="en-US" dirty="0"/>
              <a:t>Click to edit Master subtitle style</a:t>
            </a:r>
          </a:p>
        </p:txBody>
      </p:sp>
      <p:sp>
        <p:nvSpPr>
          <p:cNvPr id="20" name="Rectangle 19"/>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rPr>
              <a:t>Copyright © 2016 HCL Technologies Limited  |  www.hcltech.com</a:t>
            </a:r>
          </a:p>
        </p:txBody>
      </p:sp>
      <p:grpSp>
        <p:nvGrpSpPr>
          <p:cNvPr id="21" name="Group 5"/>
          <p:cNvGrpSpPr>
            <a:grpSpLocks noChangeAspect="1"/>
          </p:cNvGrpSpPr>
          <p:nvPr userDrawn="1"/>
        </p:nvGrpSpPr>
        <p:grpSpPr bwMode="auto">
          <a:xfrm>
            <a:off x="10519834" y="6304283"/>
            <a:ext cx="1257300" cy="213783"/>
            <a:chOff x="5094" y="3939"/>
            <a:chExt cx="1488" cy="255"/>
          </a:xfrm>
        </p:grpSpPr>
        <p:sp>
          <p:nvSpPr>
            <p:cNvPr id="22"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3"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4"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5"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grpSp>
      <p:pic>
        <p:nvPicPr>
          <p:cNvPr id="2" name="Picture 1"/>
          <p:cNvPicPr>
            <a:picLocks noChangeAspect="1"/>
          </p:cNvPicPr>
          <p:nvPr userDrawn="1"/>
        </p:nvPicPr>
        <p:blipFill>
          <a:blip r:embed="rId2"/>
          <a:stretch>
            <a:fillRect/>
          </a:stretch>
        </p:blipFill>
        <p:spPr>
          <a:xfrm>
            <a:off x="1" y="3"/>
            <a:ext cx="12192000" cy="5001847"/>
          </a:xfrm>
          <a:prstGeom prst="rect">
            <a:avLst/>
          </a:prstGeom>
        </p:spPr>
      </p:pic>
    </p:spTree>
    <p:extLst>
      <p:ext uri="{BB962C8B-B14F-4D97-AF65-F5344CB8AC3E}">
        <p14:creationId xmlns:p14="http://schemas.microsoft.com/office/powerpoint/2010/main" val="383203414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4061216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9420944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0101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27848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accent1"/>
        </a:solidFill>
        <a:effectLst/>
      </p:bgPr>
    </p:bg>
    <p:spTree>
      <p:nvGrpSpPr>
        <p:cNvPr id="1" name=""/>
        <p:cNvGrpSpPr/>
        <p:nvPr/>
      </p:nvGrpSpPr>
      <p:grpSpPr>
        <a:xfrm>
          <a:off x="0" y="0"/>
          <a:ext cx="0" cy="0"/>
          <a:chOff x="0" y="0"/>
          <a:chExt cx="0" cy="0"/>
        </a:xfrm>
      </p:grpSpPr>
      <p:grpSp>
        <p:nvGrpSpPr>
          <p:cNvPr id="49" name="Group 13"/>
          <p:cNvGrpSpPr>
            <a:grpSpLocks/>
          </p:cNvGrpSpPr>
          <p:nvPr userDrawn="1"/>
        </p:nvGrpSpPr>
        <p:grpSpPr bwMode="auto">
          <a:xfrm>
            <a:off x="5022443" y="5859675"/>
            <a:ext cx="2147116" cy="438641"/>
            <a:chOff x="3533775" y="5853113"/>
            <a:chExt cx="2144713" cy="438150"/>
          </a:xfrm>
        </p:grpSpPr>
        <p:sp>
          <p:nvSpPr>
            <p:cNvPr id="50"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1"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2"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3"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4"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5"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6"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7"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8"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9"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0"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1"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2"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3"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64" name="AutoShape 72">
            <a:hlinkClick r:id="rId2"/>
          </p:cNvPr>
          <p:cNvSpPr>
            <a:spLocks noChangeAspect="1" noChangeArrowheads="1" noTextEdit="1"/>
          </p:cNvSpPr>
          <p:nvPr userDrawn="1"/>
        </p:nvSpPr>
        <p:spPr bwMode="auto">
          <a:xfrm>
            <a:off x="4911991" y="5827889"/>
            <a:ext cx="2368024"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5" name="Freeform 7"/>
          <p:cNvSpPr>
            <a:spLocks/>
          </p:cNvSpPr>
          <p:nvPr userDrawn="1"/>
        </p:nvSpPr>
        <p:spPr bwMode="auto">
          <a:xfrm>
            <a:off x="4970792" y="848676"/>
            <a:ext cx="918603" cy="321035"/>
          </a:xfrm>
          <a:custGeom>
            <a:avLst/>
            <a:gdLst>
              <a:gd name="T0" fmla="*/ 0 w 578"/>
              <a:gd name="T1" fmla="*/ 320675 h 202"/>
              <a:gd name="T2" fmla="*/ 260350 w 578"/>
              <a:gd name="T3" fmla="*/ 320675 h 202"/>
              <a:gd name="T4" fmla="*/ 314325 w 578"/>
              <a:gd name="T5" fmla="*/ 193675 h 202"/>
              <a:gd name="T6" fmla="*/ 568325 w 578"/>
              <a:gd name="T7" fmla="*/ 193675 h 202"/>
              <a:gd name="T8" fmla="*/ 511175 w 578"/>
              <a:gd name="T9" fmla="*/ 320675 h 202"/>
              <a:gd name="T10" fmla="*/ 774700 w 578"/>
              <a:gd name="T11" fmla="*/ 320675 h 202"/>
              <a:gd name="T12" fmla="*/ 917575 w 578"/>
              <a:gd name="T13" fmla="*/ 0 h 202"/>
              <a:gd name="T14" fmla="*/ 654050 w 578"/>
              <a:gd name="T15" fmla="*/ 0 h 202"/>
              <a:gd name="T16" fmla="*/ 606425 w 578"/>
              <a:gd name="T17" fmla="*/ 107950 h 202"/>
              <a:gd name="T18" fmla="*/ 352425 w 578"/>
              <a:gd name="T19" fmla="*/ 107950 h 202"/>
              <a:gd name="T20" fmla="*/ 400050 w 578"/>
              <a:gd name="T21" fmla="*/ 0 h 202"/>
              <a:gd name="T22" fmla="*/ 142875 w 578"/>
              <a:gd name="T23" fmla="*/ 0 h 202"/>
              <a:gd name="T24" fmla="*/ 0 w 578"/>
              <a:gd name="T25" fmla="*/ 320675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6" name="Freeform 8"/>
          <p:cNvSpPr>
            <a:spLocks/>
          </p:cNvSpPr>
          <p:nvPr userDrawn="1"/>
        </p:nvSpPr>
        <p:spPr bwMode="auto">
          <a:xfrm>
            <a:off x="5844895" y="823249"/>
            <a:ext cx="867747" cy="365535"/>
          </a:xfrm>
          <a:custGeom>
            <a:avLst/>
            <a:gdLst>
              <a:gd name="T0" fmla="*/ 619125 w 273"/>
              <a:gd name="T1" fmla="*/ 136525 h 115"/>
              <a:gd name="T2" fmla="*/ 866775 w 273"/>
              <a:gd name="T3" fmla="*/ 136525 h 115"/>
              <a:gd name="T4" fmla="*/ 708025 w 273"/>
              <a:gd name="T5" fmla="*/ 28575 h 115"/>
              <a:gd name="T6" fmla="*/ 133350 w 273"/>
              <a:gd name="T7" fmla="*/ 98425 h 115"/>
              <a:gd name="T8" fmla="*/ 120650 w 273"/>
              <a:gd name="T9" fmla="*/ 320675 h 115"/>
              <a:gd name="T10" fmla="*/ 596900 w 273"/>
              <a:gd name="T11" fmla="*/ 339725 h 115"/>
              <a:gd name="T12" fmla="*/ 815975 w 273"/>
              <a:gd name="T13" fmla="*/ 241300 h 115"/>
              <a:gd name="T14" fmla="*/ 565150 w 273"/>
              <a:gd name="T15" fmla="*/ 241300 h 115"/>
              <a:gd name="T16" fmla="*/ 441325 w 273"/>
              <a:gd name="T17" fmla="*/ 279400 h 115"/>
              <a:gd name="T18" fmla="*/ 307975 w 273"/>
              <a:gd name="T19" fmla="*/ 187325 h 115"/>
              <a:gd name="T20" fmla="*/ 488950 w 273"/>
              <a:gd name="T21" fmla="*/ 95250 h 115"/>
              <a:gd name="T22" fmla="*/ 619125 w 273"/>
              <a:gd name="T23" fmla="*/ 136525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7" name="Freeform 9"/>
          <p:cNvSpPr>
            <a:spLocks/>
          </p:cNvSpPr>
          <p:nvPr userDrawn="1"/>
        </p:nvSpPr>
        <p:spPr bwMode="auto">
          <a:xfrm>
            <a:off x="6693570" y="848676"/>
            <a:ext cx="670676" cy="321035"/>
          </a:xfrm>
          <a:custGeom>
            <a:avLst/>
            <a:gdLst>
              <a:gd name="T0" fmla="*/ 409575 w 422"/>
              <a:gd name="T1" fmla="*/ 0 h 202"/>
              <a:gd name="T2" fmla="*/ 301625 w 422"/>
              <a:gd name="T3" fmla="*/ 244475 h 202"/>
              <a:gd name="T4" fmla="*/ 669925 w 422"/>
              <a:gd name="T5" fmla="*/ 244475 h 202"/>
              <a:gd name="T6" fmla="*/ 635000 w 422"/>
              <a:gd name="T7" fmla="*/ 320675 h 202"/>
              <a:gd name="T8" fmla="*/ 0 w 422"/>
              <a:gd name="T9" fmla="*/ 320675 h 202"/>
              <a:gd name="T10" fmla="*/ 142875 w 422"/>
              <a:gd name="T11" fmla="*/ 0 h 202"/>
              <a:gd name="T12" fmla="*/ 409575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8" name="Line 48"/>
          <p:cNvSpPr>
            <a:spLocks noChangeShapeType="1"/>
          </p:cNvSpPr>
          <p:nvPr userDrawn="1"/>
        </p:nvSpPr>
        <p:spPr bwMode="auto">
          <a:xfrm>
            <a:off x="3669632" y="4011615"/>
            <a:ext cx="4852739"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9" name="Freeform 49"/>
          <p:cNvSpPr>
            <a:spLocks noEditPoints="1"/>
          </p:cNvSpPr>
          <p:nvPr userDrawn="1"/>
        </p:nvSpPr>
        <p:spPr bwMode="auto">
          <a:xfrm>
            <a:off x="4575706" y="3444822"/>
            <a:ext cx="110822" cy="147451"/>
          </a:xfrm>
          <a:custGeom>
            <a:avLst/>
            <a:gdLst>
              <a:gd name="T0" fmla="*/ 53 w 100"/>
              <a:gd name="T1" fmla="*/ 0 h 133"/>
              <a:gd name="T2" fmla="*/ 92 w 100"/>
              <a:gd name="T3" fmla="*/ 34 h 133"/>
              <a:gd name="T4" fmla="*/ 72 w 100"/>
              <a:gd name="T5" fmla="*/ 61 h 133"/>
              <a:gd name="T6" fmla="*/ 72 w 100"/>
              <a:gd name="T7" fmla="*/ 61 h 133"/>
              <a:gd name="T8" fmla="*/ 100 w 100"/>
              <a:gd name="T9" fmla="*/ 94 h 133"/>
              <a:gd name="T10" fmla="*/ 55 w 100"/>
              <a:gd name="T11" fmla="*/ 133 h 133"/>
              <a:gd name="T12" fmla="*/ 0 w 100"/>
              <a:gd name="T13" fmla="*/ 133 h 133"/>
              <a:gd name="T14" fmla="*/ 0 w 100"/>
              <a:gd name="T15" fmla="*/ 0 h 133"/>
              <a:gd name="T16" fmla="*/ 53 w 100"/>
              <a:gd name="T17" fmla="*/ 0 h 133"/>
              <a:gd name="T18" fmla="*/ 49 w 100"/>
              <a:gd name="T19" fmla="*/ 54 h 133"/>
              <a:gd name="T20" fmla="*/ 71 w 100"/>
              <a:gd name="T21" fmla="*/ 36 h 133"/>
              <a:gd name="T22" fmla="*/ 49 w 100"/>
              <a:gd name="T23" fmla="*/ 18 h 133"/>
              <a:gd name="T24" fmla="*/ 21 w 100"/>
              <a:gd name="T25" fmla="*/ 18 h 133"/>
              <a:gd name="T26" fmla="*/ 21 w 100"/>
              <a:gd name="T27" fmla="*/ 54 h 133"/>
              <a:gd name="T28" fmla="*/ 49 w 100"/>
              <a:gd name="T29" fmla="*/ 54 h 133"/>
              <a:gd name="T30" fmla="*/ 53 w 100"/>
              <a:gd name="T31" fmla="*/ 116 h 133"/>
              <a:gd name="T32" fmla="*/ 78 w 100"/>
              <a:gd name="T33" fmla="*/ 93 h 133"/>
              <a:gd name="T34" fmla="*/ 52 w 100"/>
              <a:gd name="T35" fmla="*/ 71 h 133"/>
              <a:gd name="T36" fmla="*/ 21 w 100"/>
              <a:gd name="T37" fmla="*/ 71 h 133"/>
              <a:gd name="T38" fmla="*/ 21 w 100"/>
              <a:gd name="T39" fmla="*/ 116 h 133"/>
              <a:gd name="T40" fmla="*/ 53 w 100"/>
              <a:gd name="T41" fmla="*/ 11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33">
                <a:moveTo>
                  <a:pt x="53" y="0"/>
                </a:moveTo>
                <a:cubicBezTo>
                  <a:pt x="76" y="0"/>
                  <a:pt x="92" y="14"/>
                  <a:pt x="92" y="34"/>
                </a:cubicBezTo>
                <a:cubicBezTo>
                  <a:pt x="92" y="47"/>
                  <a:pt x="82" y="58"/>
                  <a:pt x="72" y="61"/>
                </a:cubicBezTo>
                <a:cubicBezTo>
                  <a:pt x="72" y="61"/>
                  <a:pt x="72" y="61"/>
                  <a:pt x="72" y="61"/>
                </a:cubicBezTo>
                <a:cubicBezTo>
                  <a:pt x="85" y="63"/>
                  <a:pt x="100" y="77"/>
                  <a:pt x="100" y="94"/>
                </a:cubicBezTo>
                <a:cubicBezTo>
                  <a:pt x="100" y="117"/>
                  <a:pt x="84" y="133"/>
                  <a:pt x="55" y="133"/>
                </a:cubicBezTo>
                <a:cubicBezTo>
                  <a:pt x="0" y="133"/>
                  <a:pt x="0" y="133"/>
                  <a:pt x="0" y="133"/>
                </a:cubicBezTo>
                <a:cubicBezTo>
                  <a:pt x="0" y="0"/>
                  <a:pt x="0" y="0"/>
                  <a:pt x="0" y="0"/>
                </a:cubicBezTo>
                <a:lnTo>
                  <a:pt x="53" y="0"/>
                </a:lnTo>
                <a:close/>
                <a:moveTo>
                  <a:pt x="49" y="54"/>
                </a:moveTo>
                <a:cubicBezTo>
                  <a:pt x="62" y="54"/>
                  <a:pt x="71" y="46"/>
                  <a:pt x="71" y="36"/>
                </a:cubicBezTo>
                <a:cubicBezTo>
                  <a:pt x="71" y="25"/>
                  <a:pt x="62" y="18"/>
                  <a:pt x="49" y="18"/>
                </a:cubicBezTo>
                <a:cubicBezTo>
                  <a:pt x="21" y="18"/>
                  <a:pt x="21" y="18"/>
                  <a:pt x="21" y="18"/>
                </a:cubicBezTo>
                <a:cubicBezTo>
                  <a:pt x="21" y="54"/>
                  <a:pt x="21" y="54"/>
                  <a:pt x="21" y="54"/>
                </a:cubicBezTo>
                <a:lnTo>
                  <a:pt x="49" y="54"/>
                </a:lnTo>
                <a:close/>
                <a:moveTo>
                  <a:pt x="53" y="116"/>
                </a:moveTo>
                <a:cubicBezTo>
                  <a:pt x="68" y="116"/>
                  <a:pt x="78" y="107"/>
                  <a:pt x="78" y="93"/>
                </a:cubicBezTo>
                <a:cubicBezTo>
                  <a:pt x="78" y="80"/>
                  <a:pt x="67" y="71"/>
                  <a:pt x="52" y="71"/>
                </a:cubicBezTo>
                <a:cubicBezTo>
                  <a:pt x="21" y="71"/>
                  <a:pt x="21" y="71"/>
                  <a:pt x="21" y="71"/>
                </a:cubicBezTo>
                <a:cubicBezTo>
                  <a:pt x="21" y="116"/>
                  <a:pt x="21" y="116"/>
                  <a:pt x="21" y="116"/>
                </a:cubicBezTo>
                <a:lnTo>
                  <a:pt x="53"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0" name="Freeform 50"/>
          <p:cNvSpPr>
            <a:spLocks/>
          </p:cNvSpPr>
          <p:nvPr userDrawn="1"/>
        </p:nvSpPr>
        <p:spPr bwMode="auto">
          <a:xfrm>
            <a:off x="4722217" y="3444822"/>
            <a:ext cx="102840" cy="147451"/>
          </a:xfrm>
          <a:custGeom>
            <a:avLst/>
            <a:gdLst>
              <a:gd name="T0" fmla="*/ 219 w 219"/>
              <a:gd name="T1" fmla="*/ 270 h 314"/>
              <a:gd name="T2" fmla="*/ 219 w 219"/>
              <a:gd name="T3" fmla="*/ 314 h 314"/>
              <a:gd name="T4" fmla="*/ 0 w 219"/>
              <a:gd name="T5" fmla="*/ 314 h 314"/>
              <a:gd name="T6" fmla="*/ 0 w 219"/>
              <a:gd name="T7" fmla="*/ 0 h 314"/>
              <a:gd name="T8" fmla="*/ 214 w 219"/>
              <a:gd name="T9" fmla="*/ 0 h 314"/>
              <a:gd name="T10" fmla="*/ 214 w 219"/>
              <a:gd name="T11" fmla="*/ 48 h 314"/>
              <a:gd name="T12" fmla="*/ 49 w 219"/>
              <a:gd name="T13" fmla="*/ 48 h 314"/>
              <a:gd name="T14" fmla="*/ 49 w 219"/>
              <a:gd name="T15" fmla="*/ 130 h 314"/>
              <a:gd name="T16" fmla="*/ 181 w 219"/>
              <a:gd name="T17" fmla="*/ 130 h 314"/>
              <a:gd name="T18" fmla="*/ 181 w 219"/>
              <a:gd name="T19" fmla="*/ 173 h 314"/>
              <a:gd name="T20" fmla="*/ 49 w 219"/>
              <a:gd name="T21" fmla="*/ 173 h 314"/>
              <a:gd name="T22" fmla="*/ 49 w 219"/>
              <a:gd name="T23" fmla="*/ 270 h 314"/>
              <a:gd name="T24" fmla="*/ 219 w 219"/>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14">
                <a:moveTo>
                  <a:pt x="219" y="270"/>
                </a:moveTo>
                <a:lnTo>
                  <a:pt x="219" y="314"/>
                </a:lnTo>
                <a:lnTo>
                  <a:pt x="0" y="314"/>
                </a:lnTo>
                <a:lnTo>
                  <a:pt x="0" y="0"/>
                </a:lnTo>
                <a:lnTo>
                  <a:pt x="214" y="0"/>
                </a:lnTo>
                <a:lnTo>
                  <a:pt x="214" y="48"/>
                </a:lnTo>
                <a:lnTo>
                  <a:pt x="49" y="48"/>
                </a:lnTo>
                <a:lnTo>
                  <a:pt x="49" y="130"/>
                </a:lnTo>
                <a:lnTo>
                  <a:pt x="181" y="130"/>
                </a:lnTo>
                <a:lnTo>
                  <a:pt x="181" y="173"/>
                </a:lnTo>
                <a:lnTo>
                  <a:pt x="49" y="173"/>
                </a:lnTo>
                <a:lnTo>
                  <a:pt x="49" y="270"/>
                </a:lnTo>
                <a:lnTo>
                  <a:pt x="219"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1" name="Freeform 51"/>
          <p:cNvSpPr>
            <a:spLocks/>
          </p:cNvSpPr>
          <p:nvPr userDrawn="1"/>
        </p:nvSpPr>
        <p:spPr bwMode="auto">
          <a:xfrm>
            <a:off x="4849478" y="3444822"/>
            <a:ext cx="137591" cy="147451"/>
          </a:xfrm>
          <a:custGeom>
            <a:avLst/>
            <a:gdLst>
              <a:gd name="T0" fmla="*/ 124 w 124"/>
              <a:gd name="T1" fmla="*/ 0 h 133"/>
              <a:gd name="T2" fmla="*/ 73 w 124"/>
              <a:gd name="T3" fmla="*/ 70 h 133"/>
              <a:gd name="T4" fmla="*/ 73 w 124"/>
              <a:gd name="T5" fmla="*/ 133 h 133"/>
              <a:gd name="T6" fmla="*/ 52 w 124"/>
              <a:gd name="T7" fmla="*/ 133 h 133"/>
              <a:gd name="T8" fmla="*/ 52 w 124"/>
              <a:gd name="T9" fmla="*/ 70 h 133"/>
              <a:gd name="T10" fmla="*/ 0 w 124"/>
              <a:gd name="T11" fmla="*/ 0 h 133"/>
              <a:gd name="T12" fmla="*/ 24 w 124"/>
              <a:gd name="T13" fmla="*/ 0 h 133"/>
              <a:gd name="T14" fmla="*/ 54 w 124"/>
              <a:gd name="T15" fmla="*/ 41 h 133"/>
              <a:gd name="T16" fmla="*/ 62 w 124"/>
              <a:gd name="T17" fmla="*/ 51 h 133"/>
              <a:gd name="T18" fmla="*/ 62 w 124"/>
              <a:gd name="T19" fmla="*/ 51 h 133"/>
              <a:gd name="T20" fmla="*/ 70 w 124"/>
              <a:gd name="T21" fmla="*/ 41 h 133"/>
              <a:gd name="T22" fmla="*/ 100 w 124"/>
              <a:gd name="T23" fmla="*/ 0 h 133"/>
              <a:gd name="T24" fmla="*/ 124 w 124"/>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33">
                <a:moveTo>
                  <a:pt x="124" y="0"/>
                </a:moveTo>
                <a:cubicBezTo>
                  <a:pt x="73" y="70"/>
                  <a:pt x="73" y="70"/>
                  <a:pt x="73" y="70"/>
                </a:cubicBezTo>
                <a:cubicBezTo>
                  <a:pt x="73" y="133"/>
                  <a:pt x="73" y="133"/>
                  <a:pt x="73" y="133"/>
                </a:cubicBezTo>
                <a:cubicBezTo>
                  <a:pt x="52" y="133"/>
                  <a:pt x="52" y="133"/>
                  <a:pt x="52" y="133"/>
                </a:cubicBezTo>
                <a:cubicBezTo>
                  <a:pt x="52" y="70"/>
                  <a:pt x="52" y="70"/>
                  <a:pt x="52" y="70"/>
                </a:cubicBezTo>
                <a:cubicBezTo>
                  <a:pt x="0" y="0"/>
                  <a:pt x="0" y="0"/>
                  <a:pt x="0" y="0"/>
                </a:cubicBezTo>
                <a:cubicBezTo>
                  <a:pt x="24" y="0"/>
                  <a:pt x="24" y="0"/>
                  <a:pt x="24" y="0"/>
                </a:cubicBezTo>
                <a:cubicBezTo>
                  <a:pt x="54" y="41"/>
                  <a:pt x="54" y="41"/>
                  <a:pt x="54" y="41"/>
                </a:cubicBezTo>
                <a:cubicBezTo>
                  <a:pt x="58" y="46"/>
                  <a:pt x="62" y="51"/>
                  <a:pt x="62" y="51"/>
                </a:cubicBezTo>
                <a:cubicBezTo>
                  <a:pt x="62" y="51"/>
                  <a:pt x="62" y="51"/>
                  <a:pt x="62" y="51"/>
                </a:cubicBezTo>
                <a:cubicBezTo>
                  <a:pt x="62" y="51"/>
                  <a:pt x="66" y="46"/>
                  <a:pt x="70" y="41"/>
                </a:cubicBezTo>
                <a:cubicBezTo>
                  <a:pt x="100" y="0"/>
                  <a:pt x="100" y="0"/>
                  <a:pt x="100" y="0"/>
                </a:cubicBezTo>
                <a:lnTo>
                  <a:pt x="1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2" name="Freeform 52"/>
          <p:cNvSpPr>
            <a:spLocks noEditPoints="1"/>
          </p:cNvSpPr>
          <p:nvPr userDrawn="1"/>
        </p:nvSpPr>
        <p:spPr bwMode="auto">
          <a:xfrm>
            <a:off x="499270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1" y="20"/>
                  <a:pt x="21" y="40"/>
                  <a:pt x="21" y="69"/>
                </a:cubicBezTo>
                <a:cubicBezTo>
                  <a:pt x="21" y="98"/>
                  <a:pt x="41"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3" name="Freeform 53"/>
          <p:cNvSpPr>
            <a:spLocks/>
          </p:cNvSpPr>
          <p:nvPr userDrawn="1"/>
        </p:nvSpPr>
        <p:spPr bwMode="auto">
          <a:xfrm>
            <a:off x="5179127" y="3444822"/>
            <a:ext cx="125380" cy="147451"/>
          </a:xfrm>
          <a:custGeom>
            <a:avLst/>
            <a:gdLst>
              <a:gd name="T0" fmla="*/ 113 w 113"/>
              <a:gd name="T1" fmla="*/ 0 h 133"/>
              <a:gd name="T2" fmla="*/ 113 w 113"/>
              <a:gd name="T3" fmla="*/ 133 h 133"/>
              <a:gd name="T4" fmla="*/ 93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3" y="133"/>
                  <a:pt x="93" y="133"/>
                  <a:pt x="93"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4" name="Freeform 54"/>
          <p:cNvSpPr>
            <a:spLocks noEditPoints="1"/>
          </p:cNvSpPr>
          <p:nvPr userDrawn="1"/>
        </p:nvSpPr>
        <p:spPr bwMode="auto">
          <a:xfrm>
            <a:off x="5350060" y="3444822"/>
            <a:ext cx="139467" cy="147451"/>
          </a:xfrm>
          <a:custGeom>
            <a:avLst/>
            <a:gdLst>
              <a:gd name="T0" fmla="*/ 57 w 126"/>
              <a:gd name="T1" fmla="*/ 0 h 133"/>
              <a:gd name="T2" fmla="*/ 126 w 126"/>
              <a:gd name="T3" fmla="*/ 67 h 133"/>
              <a:gd name="T4" fmla="*/ 58 w 126"/>
              <a:gd name="T5" fmla="*/ 133 h 133"/>
              <a:gd name="T6" fmla="*/ 0 w 126"/>
              <a:gd name="T7" fmla="*/ 133 h 133"/>
              <a:gd name="T8" fmla="*/ 0 w 126"/>
              <a:gd name="T9" fmla="*/ 0 h 133"/>
              <a:gd name="T10" fmla="*/ 57 w 126"/>
              <a:gd name="T11" fmla="*/ 0 h 133"/>
              <a:gd name="T12" fmla="*/ 58 w 126"/>
              <a:gd name="T13" fmla="*/ 114 h 133"/>
              <a:gd name="T14" fmla="*/ 104 w 126"/>
              <a:gd name="T15" fmla="*/ 67 h 133"/>
              <a:gd name="T16" fmla="*/ 57 w 126"/>
              <a:gd name="T17" fmla="*/ 20 h 133"/>
              <a:gd name="T18" fmla="*/ 21 w 126"/>
              <a:gd name="T19" fmla="*/ 20 h 133"/>
              <a:gd name="T20" fmla="*/ 21 w 126"/>
              <a:gd name="T21" fmla="*/ 114 h 133"/>
              <a:gd name="T22" fmla="*/ 58 w 126"/>
              <a:gd name="T23" fmla="*/ 1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33">
                <a:moveTo>
                  <a:pt x="57" y="0"/>
                </a:moveTo>
                <a:cubicBezTo>
                  <a:pt x="95" y="0"/>
                  <a:pt x="126" y="27"/>
                  <a:pt x="126" y="67"/>
                </a:cubicBezTo>
                <a:cubicBezTo>
                  <a:pt x="126" y="107"/>
                  <a:pt x="96" y="133"/>
                  <a:pt x="58" y="133"/>
                </a:cubicBezTo>
                <a:cubicBezTo>
                  <a:pt x="0" y="133"/>
                  <a:pt x="0" y="133"/>
                  <a:pt x="0" y="133"/>
                </a:cubicBezTo>
                <a:cubicBezTo>
                  <a:pt x="0" y="0"/>
                  <a:pt x="0" y="0"/>
                  <a:pt x="0" y="0"/>
                </a:cubicBezTo>
                <a:lnTo>
                  <a:pt x="57" y="0"/>
                </a:lnTo>
                <a:close/>
                <a:moveTo>
                  <a:pt x="58" y="114"/>
                </a:moveTo>
                <a:cubicBezTo>
                  <a:pt x="83" y="114"/>
                  <a:pt x="104" y="96"/>
                  <a:pt x="104" y="67"/>
                </a:cubicBezTo>
                <a:cubicBezTo>
                  <a:pt x="104" y="38"/>
                  <a:pt x="83" y="20"/>
                  <a:pt x="57" y="20"/>
                </a:cubicBezTo>
                <a:cubicBezTo>
                  <a:pt x="21" y="20"/>
                  <a:pt x="21" y="20"/>
                  <a:pt x="21" y="20"/>
                </a:cubicBezTo>
                <a:cubicBezTo>
                  <a:pt x="21" y="114"/>
                  <a:pt x="21" y="114"/>
                  <a:pt x="21" y="114"/>
                </a:cubicBezTo>
                <a:lnTo>
                  <a:pt x="58" y="1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5" name="Freeform 55"/>
          <p:cNvSpPr>
            <a:spLocks/>
          </p:cNvSpPr>
          <p:nvPr userDrawn="1"/>
        </p:nvSpPr>
        <p:spPr bwMode="auto">
          <a:xfrm>
            <a:off x="5571705"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6" name="Freeform 56"/>
          <p:cNvSpPr>
            <a:spLocks/>
          </p:cNvSpPr>
          <p:nvPr userDrawn="1"/>
        </p:nvSpPr>
        <p:spPr bwMode="auto">
          <a:xfrm>
            <a:off x="5721505" y="3444822"/>
            <a:ext cx="119745" cy="147451"/>
          </a:xfrm>
          <a:custGeom>
            <a:avLst/>
            <a:gdLst>
              <a:gd name="T0" fmla="*/ 255 w 255"/>
              <a:gd name="T1" fmla="*/ 0 h 314"/>
              <a:gd name="T2" fmla="*/ 255 w 255"/>
              <a:gd name="T3" fmla="*/ 314 h 314"/>
              <a:gd name="T4" fmla="*/ 205 w 255"/>
              <a:gd name="T5" fmla="*/ 314 h 314"/>
              <a:gd name="T6" fmla="*/ 205 w 255"/>
              <a:gd name="T7" fmla="*/ 177 h 314"/>
              <a:gd name="T8" fmla="*/ 52 w 255"/>
              <a:gd name="T9" fmla="*/ 177 h 314"/>
              <a:gd name="T10" fmla="*/ 52 w 255"/>
              <a:gd name="T11" fmla="*/ 314 h 314"/>
              <a:gd name="T12" fmla="*/ 0 w 255"/>
              <a:gd name="T13" fmla="*/ 314 h 314"/>
              <a:gd name="T14" fmla="*/ 0 w 255"/>
              <a:gd name="T15" fmla="*/ 0 h 314"/>
              <a:gd name="T16" fmla="*/ 52 w 255"/>
              <a:gd name="T17" fmla="*/ 0 h 314"/>
              <a:gd name="T18" fmla="*/ 52 w 255"/>
              <a:gd name="T19" fmla="*/ 130 h 314"/>
              <a:gd name="T20" fmla="*/ 205 w 255"/>
              <a:gd name="T21" fmla="*/ 130 h 314"/>
              <a:gd name="T22" fmla="*/ 205 w 255"/>
              <a:gd name="T23" fmla="*/ 0 h 314"/>
              <a:gd name="T24" fmla="*/ 255 w 255"/>
              <a:gd name="T2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14">
                <a:moveTo>
                  <a:pt x="255" y="0"/>
                </a:moveTo>
                <a:lnTo>
                  <a:pt x="255" y="314"/>
                </a:lnTo>
                <a:lnTo>
                  <a:pt x="205" y="314"/>
                </a:lnTo>
                <a:lnTo>
                  <a:pt x="205" y="177"/>
                </a:lnTo>
                <a:lnTo>
                  <a:pt x="52" y="177"/>
                </a:lnTo>
                <a:lnTo>
                  <a:pt x="52" y="314"/>
                </a:lnTo>
                <a:lnTo>
                  <a:pt x="0" y="314"/>
                </a:lnTo>
                <a:lnTo>
                  <a:pt x="0" y="0"/>
                </a:lnTo>
                <a:lnTo>
                  <a:pt x="52" y="0"/>
                </a:lnTo>
                <a:lnTo>
                  <a:pt x="52" y="130"/>
                </a:lnTo>
                <a:lnTo>
                  <a:pt x="205" y="130"/>
                </a:lnTo>
                <a:lnTo>
                  <a:pt x="205" y="0"/>
                </a:lnTo>
                <a:lnTo>
                  <a:pt x="2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7" name="Freeform 57"/>
          <p:cNvSpPr>
            <a:spLocks/>
          </p:cNvSpPr>
          <p:nvPr userDrawn="1"/>
        </p:nvSpPr>
        <p:spPr bwMode="auto">
          <a:xfrm>
            <a:off x="5886800" y="3444822"/>
            <a:ext cx="103309" cy="147451"/>
          </a:xfrm>
          <a:custGeom>
            <a:avLst/>
            <a:gdLst>
              <a:gd name="T0" fmla="*/ 220 w 220"/>
              <a:gd name="T1" fmla="*/ 270 h 314"/>
              <a:gd name="T2" fmla="*/ 220 w 220"/>
              <a:gd name="T3" fmla="*/ 314 h 314"/>
              <a:gd name="T4" fmla="*/ 0 w 220"/>
              <a:gd name="T5" fmla="*/ 314 h 314"/>
              <a:gd name="T6" fmla="*/ 0 w 220"/>
              <a:gd name="T7" fmla="*/ 0 h 314"/>
              <a:gd name="T8" fmla="*/ 217 w 220"/>
              <a:gd name="T9" fmla="*/ 0 h 314"/>
              <a:gd name="T10" fmla="*/ 217 w 220"/>
              <a:gd name="T11" fmla="*/ 48 h 314"/>
              <a:gd name="T12" fmla="*/ 49 w 220"/>
              <a:gd name="T13" fmla="*/ 48 h 314"/>
              <a:gd name="T14" fmla="*/ 49 w 220"/>
              <a:gd name="T15" fmla="*/ 130 h 314"/>
              <a:gd name="T16" fmla="*/ 182 w 220"/>
              <a:gd name="T17" fmla="*/ 130 h 314"/>
              <a:gd name="T18" fmla="*/ 182 w 220"/>
              <a:gd name="T19" fmla="*/ 173 h 314"/>
              <a:gd name="T20" fmla="*/ 49 w 220"/>
              <a:gd name="T21" fmla="*/ 173 h 314"/>
              <a:gd name="T22" fmla="*/ 49 w 220"/>
              <a:gd name="T23" fmla="*/ 270 h 314"/>
              <a:gd name="T24" fmla="*/ 220 w 220"/>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4">
                <a:moveTo>
                  <a:pt x="220" y="270"/>
                </a:moveTo>
                <a:lnTo>
                  <a:pt x="220" y="314"/>
                </a:lnTo>
                <a:lnTo>
                  <a:pt x="0" y="314"/>
                </a:lnTo>
                <a:lnTo>
                  <a:pt x="0" y="0"/>
                </a:lnTo>
                <a:lnTo>
                  <a:pt x="217" y="0"/>
                </a:lnTo>
                <a:lnTo>
                  <a:pt x="217" y="48"/>
                </a:lnTo>
                <a:lnTo>
                  <a:pt x="49" y="48"/>
                </a:lnTo>
                <a:lnTo>
                  <a:pt x="49" y="130"/>
                </a:lnTo>
                <a:lnTo>
                  <a:pt x="182" y="130"/>
                </a:lnTo>
                <a:lnTo>
                  <a:pt x="182" y="173"/>
                </a:lnTo>
                <a:lnTo>
                  <a:pt x="49" y="173"/>
                </a:lnTo>
                <a:lnTo>
                  <a:pt x="49" y="270"/>
                </a:lnTo>
                <a:lnTo>
                  <a:pt x="220"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8" name="Freeform 58"/>
          <p:cNvSpPr>
            <a:spLocks/>
          </p:cNvSpPr>
          <p:nvPr userDrawn="1"/>
        </p:nvSpPr>
        <p:spPr bwMode="auto">
          <a:xfrm>
            <a:off x="6082148" y="3442943"/>
            <a:ext cx="145104" cy="153087"/>
          </a:xfrm>
          <a:custGeom>
            <a:avLst/>
            <a:gdLst>
              <a:gd name="T0" fmla="*/ 108 w 131"/>
              <a:gd name="T1" fmla="*/ 40 h 138"/>
              <a:gd name="T2" fmla="*/ 69 w 131"/>
              <a:gd name="T3" fmla="*/ 20 h 138"/>
              <a:gd name="T4" fmla="*/ 21 w 131"/>
              <a:gd name="T5" fmla="*/ 69 h 138"/>
              <a:gd name="T6" fmla="*/ 69 w 131"/>
              <a:gd name="T7" fmla="*/ 117 h 138"/>
              <a:gd name="T8" fmla="*/ 110 w 131"/>
              <a:gd name="T9" fmla="*/ 94 h 138"/>
              <a:gd name="T10" fmla="*/ 131 w 131"/>
              <a:gd name="T11" fmla="*/ 99 h 138"/>
              <a:gd name="T12" fmla="*/ 69 w 131"/>
              <a:gd name="T13" fmla="*/ 138 h 138"/>
              <a:gd name="T14" fmla="*/ 0 w 131"/>
              <a:gd name="T15" fmla="*/ 69 h 138"/>
              <a:gd name="T16" fmla="*/ 69 w 131"/>
              <a:gd name="T17" fmla="*/ 0 h 138"/>
              <a:gd name="T18" fmla="*/ 129 w 131"/>
              <a:gd name="T19" fmla="*/ 35 h 138"/>
              <a:gd name="T20" fmla="*/ 108 w 131"/>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38">
                <a:moveTo>
                  <a:pt x="108" y="40"/>
                </a:moveTo>
                <a:cubicBezTo>
                  <a:pt x="100" y="28"/>
                  <a:pt x="85" y="20"/>
                  <a:pt x="69" y="20"/>
                </a:cubicBezTo>
                <a:cubicBezTo>
                  <a:pt x="41" y="20"/>
                  <a:pt x="21" y="40"/>
                  <a:pt x="21" y="69"/>
                </a:cubicBezTo>
                <a:cubicBezTo>
                  <a:pt x="21" y="98"/>
                  <a:pt x="42" y="117"/>
                  <a:pt x="69" y="117"/>
                </a:cubicBezTo>
                <a:cubicBezTo>
                  <a:pt x="87" y="117"/>
                  <a:pt x="103" y="108"/>
                  <a:pt x="110" y="94"/>
                </a:cubicBezTo>
                <a:cubicBezTo>
                  <a:pt x="131" y="99"/>
                  <a:pt x="131" y="99"/>
                  <a:pt x="131" y="99"/>
                </a:cubicBezTo>
                <a:cubicBezTo>
                  <a:pt x="120" y="123"/>
                  <a:pt x="97" y="138"/>
                  <a:pt x="69" y="138"/>
                </a:cubicBezTo>
                <a:cubicBezTo>
                  <a:pt x="31" y="138"/>
                  <a:pt x="0" y="109"/>
                  <a:pt x="0" y="69"/>
                </a:cubicBezTo>
                <a:cubicBezTo>
                  <a:pt x="0" y="29"/>
                  <a:pt x="31" y="0"/>
                  <a:pt x="69" y="0"/>
                </a:cubicBezTo>
                <a:cubicBezTo>
                  <a:pt x="95" y="0"/>
                  <a:pt x="117" y="13"/>
                  <a:pt x="129"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9" name="Freeform 59"/>
          <p:cNvSpPr>
            <a:spLocks noEditPoints="1"/>
          </p:cNvSpPr>
          <p:nvPr userDrawn="1"/>
        </p:nvSpPr>
        <p:spPr bwMode="auto">
          <a:xfrm>
            <a:off x="625073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2" y="20"/>
                  <a:pt x="21" y="40"/>
                  <a:pt x="21" y="69"/>
                </a:cubicBezTo>
                <a:cubicBezTo>
                  <a:pt x="21" y="98"/>
                  <a:pt x="42"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0" name="Freeform 60"/>
          <p:cNvSpPr>
            <a:spLocks/>
          </p:cNvSpPr>
          <p:nvPr userDrawn="1"/>
        </p:nvSpPr>
        <p:spPr bwMode="auto">
          <a:xfrm>
            <a:off x="6437160" y="3444822"/>
            <a:ext cx="124911" cy="147451"/>
          </a:xfrm>
          <a:custGeom>
            <a:avLst/>
            <a:gdLst>
              <a:gd name="T0" fmla="*/ 113 w 113"/>
              <a:gd name="T1" fmla="*/ 0 h 133"/>
              <a:gd name="T2" fmla="*/ 113 w 113"/>
              <a:gd name="T3" fmla="*/ 133 h 133"/>
              <a:gd name="T4" fmla="*/ 94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4" y="133"/>
                  <a:pt x="94" y="133"/>
                  <a:pt x="94"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1" name="Freeform 61"/>
          <p:cNvSpPr>
            <a:spLocks/>
          </p:cNvSpPr>
          <p:nvPr userDrawn="1"/>
        </p:nvSpPr>
        <p:spPr bwMode="auto">
          <a:xfrm>
            <a:off x="6593532" y="3444822"/>
            <a:ext cx="118336" cy="147451"/>
          </a:xfrm>
          <a:custGeom>
            <a:avLst/>
            <a:gdLst>
              <a:gd name="T0" fmla="*/ 252 w 252"/>
              <a:gd name="T1" fmla="*/ 0 h 314"/>
              <a:gd name="T2" fmla="*/ 252 w 252"/>
              <a:gd name="T3" fmla="*/ 48 h 314"/>
              <a:gd name="T4" fmla="*/ 151 w 252"/>
              <a:gd name="T5" fmla="*/ 48 h 314"/>
              <a:gd name="T6" fmla="*/ 151 w 252"/>
              <a:gd name="T7" fmla="*/ 314 h 314"/>
              <a:gd name="T8" fmla="*/ 101 w 252"/>
              <a:gd name="T9" fmla="*/ 314 h 314"/>
              <a:gd name="T10" fmla="*/ 101 w 252"/>
              <a:gd name="T11" fmla="*/ 48 h 314"/>
              <a:gd name="T12" fmla="*/ 0 w 252"/>
              <a:gd name="T13" fmla="*/ 48 h 314"/>
              <a:gd name="T14" fmla="*/ 0 w 252"/>
              <a:gd name="T15" fmla="*/ 0 h 314"/>
              <a:gd name="T16" fmla="*/ 252 w 252"/>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314">
                <a:moveTo>
                  <a:pt x="252" y="0"/>
                </a:moveTo>
                <a:lnTo>
                  <a:pt x="252" y="48"/>
                </a:lnTo>
                <a:lnTo>
                  <a:pt x="151" y="48"/>
                </a:lnTo>
                <a:lnTo>
                  <a:pt x="151" y="314"/>
                </a:lnTo>
                <a:lnTo>
                  <a:pt x="101" y="314"/>
                </a:lnTo>
                <a:lnTo>
                  <a:pt x="101" y="48"/>
                </a:lnTo>
                <a:lnTo>
                  <a:pt x="0" y="48"/>
                </a:lnTo>
                <a:lnTo>
                  <a:pt x="0" y="0"/>
                </a:lnTo>
                <a:lnTo>
                  <a:pt x="2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2" name="Freeform 62"/>
          <p:cNvSpPr>
            <a:spLocks noEditPoints="1"/>
          </p:cNvSpPr>
          <p:nvPr userDrawn="1"/>
        </p:nvSpPr>
        <p:spPr bwMode="auto">
          <a:xfrm>
            <a:off x="6743332" y="3444822"/>
            <a:ext cx="110822" cy="147451"/>
          </a:xfrm>
          <a:custGeom>
            <a:avLst/>
            <a:gdLst>
              <a:gd name="T0" fmla="*/ 76 w 100"/>
              <a:gd name="T1" fmla="*/ 133 h 133"/>
              <a:gd name="T2" fmla="*/ 48 w 100"/>
              <a:gd name="T3" fmla="*/ 86 h 133"/>
              <a:gd name="T4" fmla="*/ 44 w 100"/>
              <a:gd name="T5" fmla="*/ 86 h 133"/>
              <a:gd name="T6" fmla="*/ 21 w 100"/>
              <a:gd name="T7" fmla="*/ 86 h 133"/>
              <a:gd name="T8" fmla="*/ 21 w 100"/>
              <a:gd name="T9" fmla="*/ 133 h 133"/>
              <a:gd name="T10" fmla="*/ 0 w 100"/>
              <a:gd name="T11" fmla="*/ 133 h 133"/>
              <a:gd name="T12" fmla="*/ 0 w 100"/>
              <a:gd name="T13" fmla="*/ 0 h 133"/>
              <a:gd name="T14" fmla="*/ 44 w 100"/>
              <a:gd name="T15" fmla="*/ 0 h 133"/>
              <a:gd name="T16" fmla="*/ 95 w 100"/>
              <a:gd name="T17" fmla="*/ 43 h 133"/>
              <a:gd name="T18" fmla="*/ 68 w 100"/>
              <a:gd name="T19" fmla="*/ 82 h 133"/>
              <a:gd name="T20" fmla="*/ 100 w 100"/>
              <a:gd name="T21" fmla="*/ 133 h 133"/>
              <a:gd name="T22" fmla="*/ 76 w 100"/>
              <a:gd name="T23" fmla="*/ 133 h 133"/>
              <a:gd name="T24" fmla="*/ 46 w 100"/>
              <a:gd name="T25" fmla="*/ 67 h 133"/>
              <a:gd name="T26" fmla="*/ 73 w 100"/>
              <a:gd name="T27" fmla="*/ 43 h 133"/>
              <a:gd name="T28" fmla="*/ 46 w 100"/>
              <a:gd name="T29" fmla="*/ 20 h 133"/>
              <a:gd name="T30" fmla="*/ 21 w 100"/>
              <a:gd name="T31" fmla="*/ 20 h 133"/>
              <a:gd name="T32" fmla="*/ 21 w 100"/>
              <a:gd name="T33" fmla="*/ 67 h 133"/>
              <a:gd name="T34" fmla="*/ 46 w 100"/>
              <a:gd name="T35"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133">
                <a:moveTo>
                  <a:pt x="76" y="133"/>
                </a:moveTo>
                <a:cubicBezTo>
                  <a:pt x="48" y="86"/>
                  <a:pt x="48" y="86"/>
                  <a:pt x="48" y="86"/>
                </a:cubicBezTo>
                <a:cubicBezTo>
                  <a:pt x="44" y="86"/>
                  <a:pt x="44" y="86"/>
                  <a:pt x="44" y="86"/>
                </a:cubicBezTo>
                <a:cubicBezTo>
                  <a:pt x="21" y="86"/>
                  <a:pt x="21" y="86"/>
                  <a:pt x="21" y="86"/>
                </a:cubicBezTo>
                <a:cubicBezTo>
                  <a:pt x="21" y="133"/>
                  <a:pt x="21" y="133"/>
                  <a:pt x="21" y="133"/>
                </a:cubicBezTo>
                <a:cubicBezTo>
                  <a:pt x="0" y="133"/>
                  <a:pt x="0" y="133"/>
                  <a:pt x="0" y="133"/>
                </a:cubicBezTo>
                <a:cubicBezTo>
                  <a:pt x="0" y="0"/>
                  <a:pt x="0" y="0"/>
                  <a:pt x="0" y="0"/>
                </a:cubicBezTo>
                <a:cubicBezTo>
                  <a:pt x="44" y="0"/>
                  <a:pt x="44" y="0"/>
                  <a:pt x="44" y="0"/>
                </a:cubicBezTo>
                <a:cubicBezTo>
                  <a:pt x="76" y="0"/>
                  <a:pt x="95" y="17"/>
                  <a:pt x="95" y="43"/>
                </a:cubicBezTo>
                <a:cubicBezTo>
                  <a:pt x="95" y="62"/>
                  <a:pt x="85" y="76"/>
                  <a:pt x="68" y="82"/>
                </a:cubicBezTo>
                <a:cubicBezTo>
                  <a:pt x="100" y="133"/>
                  <a:pt x="100" y="133"/>
                  <a:pt x="100" y="133"/>
                </a:cubicBezTo>
                <a:lnTo>
                  <a:pt x="76" y="133"/>
                </a:lnTo>
                <a:close/>
                <a:moveTo>
                  <a:pt x="46" y="67"/>
                </a:moveTo>
                <a:cubicBezTo>
                  <a:pt x="64" y="67"/>
                  <a:pt x="73" y="57"/>
                  <a:pt x="73" y="43"/>
                </a:cubicBezTo>
                <a:cubicBezTo>
                  <a:pt x="73" y="30"/>
                  <a:pt x="64" y="20"/>
                  <a:pt x="46" y="20"/>
                </a:cubicBezTo>
                <a:cubicBezTo>
                  <a:pt x="21" y="20"/>
                  <a:pt x="21" y="20"/>
                  <a:pt x="21" y="20"/>
                </a:cubicBezTo>
                <a:cubicBezTo>
                  <a:pt x="21" y="67"/>
                  <a:pt x="21" y="67"/>
                  <a:pt x="21" y="67"/>
                </a:cubicBezTo>
                <a:lnTo>
                  <a:pt x="46"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3" name="Freeform 63"/>
          <p:cNvSpPr>
            <a:spLocks noEditPoints="1"/>
          </p:cNvSpPr>
          <p:nvPr userDrawn="1"/>
        </p:nvSpPr>
        <p:spPr bwMode="auto">
          <a:xfrm>
            <a:off x="6872938" y="3444822"/>
            <a:ext cx="147451" cy="147451"/>
          </a:xfrm>
          <a:custGeom>
            <a:avLst/>
            <a:gdLst>
              <a:gd name="T0" fmla="*/ 98 w 133"/>
              <a:gd name="T1" fmla="*/ 103 h 133"/>
              <a:gd name="T2" fmla="*/ 35 w 133"/>
              <a:gd name="T3" fmla="*/ 103 h 133"/>
              <a:gd name="T4" fmla="*/ 23 w 133"/>
              <a:gd name="T5" fmla="*/ 133 h 133"/>
              <a:gd name="T6" fmla="*/ 0 w 133"/>
              <a:gd name="T7" fmla="*/ 133 h 133"/>
              <a:gd name="T8" fmla="*/ 57 w 133"/>
              <a:gd name="T9" fmla="*/ 0 h 133"/>
              <a:gd name="T10" fmla="*/ 76 w 133"/>
              <a:gd name="T11" fmla="*/ 0 h 133"/>
              <a:gd name="T12" fmla="*/ 133 w 133"/>
              <a:gd name="T13" fmla="*/ 133 h 133"/>
              <a:gd name="T14" fmla="*/ 110 w 133"/>
              <a:gd name="T15" fmla="*/ 133 h 133"/>
              <a:gd name="T16" fmla="*/ 98 w 133"/>
              <a:gd name="T17" fmla="*/ 103 h 133"/>
              <a:gd name="T18" fmla="*/ 90 w 133"/>
              <a:gd name="T19" fmla="*/ 85 h 133"/>
              <a:gd name="T20" fmla="*/ 73 w 133"/>
              <a:gd name="T21" fmla="*/ 43 h 133"/>
              <a:gd name="T22" fmla="*/ 67 w 133"/>
              <a:gd name="T23" fmla="*/ 26 h 133"/>
              <a:gd name="T24" fmla="*/ 66 w 133"/>
              <a:gd name="T25" fmla="*/ 26 h 133"/>
              <a:gd name="T26" fmla="*/ 60 w 133"/>
              <a:gd name="T27" fmla="*/ 43 h 133"/>
              <a:gd name="T28" fmla="*/ 43 w 133"/>
              <a:gd name="T29" fmla="*/ 85 h 133"/>
              <a:gd name="T30" fmla="*/ 90 w 133"/>
              <a:gd name="T31" fmla="*/ 8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98" y="103"/>
                </a:moveTo>
                <a:cubicBezTo>
                  <a:pt x="35" y="103"/>
                  <a:pt x="35" y="103"/>
                  <a:pt x="35" y="103"/>
                </a:cubicBezTo>
                <a:cubicBezTo>
                  <a:pt x="23" y="133"/>
                  <a:pt x="23" y="133"/>
                  <a:pt x="23" y="133"/>
                </a:cubicBezTo>
                <a:cubicBezTo>
                  <a:pt x="0" y="133"/>
                  <a:pt x="0" y="133"/>
                  <a:pt x="0" y="133"/>
                </a:cubicBezTo>
                <a:cubicBezTo>
                  <a:pt x="57" y="0"/>
                  <a:pt x="57" y="0"/>
                  <a:pt x="57" y="0"/>
                </a:cubicBezTo>
                <a:cubicBezTo>
                  <a:pt x="76" y="0"/>
                  <a:pt x="76" y="0"/>
                  <a:pt x="76" y="0"/>
                </a:cubicBezTo>
                <a:cubicBezTo>
                  <a:pt x="133" y="133"/>
                  <a:pt x="133" y="133"/>
                  <a:pt x="133" y="133"/>
                </a:cubicBezTo>
                <a:cubicBezTo>
                  <a:pt x="110" y="133"/>
                  <a:pt x="110" y="133"/>
                  <a:pt x="110" y="133"/>
                </a:cubicBezTo>
                <a:lnTo>
                  <a:pt x="98" y="103"/>
                </a:lnTo>
                <a:close/>
                <a:moveTo>
                  <a:pt x="90" y="85"/>
                </a:moveTo>
                <a:cubicBezTo>
                  <a:pt x="73" y="43"/>
                  <a:pt x="73" y="43"/>
                  <a:pt x="73" y="43"/>
                </a:cubicBezTo>
                <a:cubicBezTo>
                  <a:pt x="70" y="36"/>
                  <a:pt x="67" y="26"/>
                  <a:pt x="67" y="26"/>
                </a:cubicBezTo>
                <a:cubicBezTo>
                  <a:pt x="66" y="26"/>
                  <a:pt x="66" y="26"/>
                  <a:pt x="66" y="26"/>
                </a:cubicBezTo>
                <a:cubicBezTo>
                  <a:pt x="66" y="26"/>
                  <a:pt x="63" y="36"/>
                  <a:pt x="60" y="43"/>
                </a:cubicBezTo>
                <a:cubicBezTo>
                  <a:pt x="43" y="85"/>
                  <a:pt x="43" y="85"/>
                  <a:pt x="43" y="85"/>
                </a:cubicBezTo>
                <a:lnTo>
                  <a:pt x="90"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4" name="Freeform 64"/>
          <p:cNvSpPr>
            <a:spLocks/>
          </p:cNvSpPr>
          <p:nvPr userDrawn="1"/>
        </p:nvSpPr>
        <p:spPr bwMode="auto">
          <a:xfrm>
            <a:off x="7030250" y="3442943"/>
            <a:ext cx="146512" cy="153087"/>
          </a:xfrm>
          <a:custGeom>
            <a:avLst/>
            <a:gdLst>
              <a:gd name="T0" fmla="*/ 108 w 132"/>
              <a:gd name="T1" fmla="*/ 40 h 138"/>
              <a:gd name="T2" fmla="*/ 69 w 132"/>
              <a:gd name="T3" fmla="*/ 20 h 138"/>
              <a:gd name="T4" fmla="*/ 22 w 132"/>
              <a:gd name="T5" fmla="*/ 69 h 138"/>
              <a:gd name="T6" fmla="*/ 69 w 132"/>
              <a:gd name="T7" fmla="*/ 117 h 138"/>
              <a:gd name="T8" fmla="*/ 111 w 132"/>
              <a:gd name="T9" fmla="*/ 94 h 138"/>
              <a:gd name="T10" fmla="*/ 132 w 132"/>
              <a:gd name="T11" fmla="*/ 99 h 138"/>
              <a:gd name="T12" fmla="*/ 69 w 132"/>
              <a:gd name="T13" fmla="*/ 138 h 138"/>
              <a:gd name="T14" fmla="*/ 0 w 132"/>
              <a:gd name="T15" fmla="*/ 69 h 138"/>
              <a:gd name="T16" fmla="*/ 69 w 132"/>
              <a:gd name="T17" fmla="*/ 0 h 138"/>
              <a:gd name="T18" fmla="*/ 130 w 132"/>
              <a:gd name="T19" fmla="*/ 35 h 138"/>
              <a:gd name="T20" fmla="*/ 108 w 132"/>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38">
                <a:moveTo>
                  <a:pt x="108" y="40"/>
                </a:moveTo>
                <a:cubicBezTo>
                  <a:pt x="100" y="28"/>
                  <a:pt x="85" y="20"/>
                  <a:pt x="69" y="20"/>
                </a:cubicBezTo>
                <a:cubicBezTo>
                  <a:pt x="42" y="20"/>
                  <a:pt x="22" y="40"/>
                  <a:pt x="22" y="69"/>
                </a:cubicBezTo>
                <a:cubicBezTo>
                  <a:pt x="22" y="98"/>
                  <a:pt x="42" y="117"/>
                  <a:pt x="69" y="117"/>
                </a:cubicBezTo>
                <a:cubicBezTo>
                  <a:pt x="87" y="117"/>
                  <a:pt x="103" y="108"/>
                  <a:pt x="111" y="94"/>
                </a:cubicBezTo>
                <a:cubicBezTo>
                  <a:pt x="132" y="99"/>
                  <a:pt x="132" y="99"/>
                  <a:pt x="132" y="99"/>
                </a:cubicBezTo>
                <a:cubicBezTo>
                  <a:pt x="121" y="123"/>
                  <a:pt x="97" y="138"/>
                  <a:pt x="69" y="138"/>
                </a:cubicBezTo>
                <a:cubicBezTo>
                  <a:pt x="31" y="138"/>
                  <a:pt x="0" y="109"/>
                  <a:pt x="0" y="69"/>
                </a:cubicBezTo>
                <a:cubicBezTo>
                  <a:pt x="0" y="29"/>
                  <a:pt x="31" y="0"/>
                  <a:pt x="69" y="0"/>
                </a:cubicBezTo>
                <a:cubicBezTo>
                  <a:pt x="95" y="0"/>
                  <a:pt x="118" y="13"/>
                  <a:pt x="130"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5" name="Freeform 65"/>
          <p:cNvSpPr>
            <a:spLocks/>
          </p:cNvSpPr>
          <p:nvPr userDrawn="1"/>
        </p:nvSpPr>
        <p:spPr bwMode="auto">
          <a:xfrm>
            <a:off x="7194607"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6" name="Freeform 66"/>
          <p:cNvSpPr>
            <a:spLocks/>
          </p:cNvSpPr>
          <p:nvPr userDrawn="1"/>
        </p:nvSpPr>
        <p:spPr bwMode="auto">
          <a:xfrm>
            <a:off x="5947846" y="2796318"/>
            <a:ext cx="57759" cy="86405"/>
          </a:xfrm>
          <a:custGeom>
            <a:avLst/>
            <a:gdLst>
              <a:gd name="T0" fmla="*/ 46 w 52"/>
              <a:gd name="T1" fmla="*/ 37 h 78"/>
              <a:gd name="T2" fmla="*/ 12 w 52"/>
              <a:gd name="T3" fmla="*/ 24 h 78"/>
              <a:gd name="T4" fmla="*/ 22 w 52"/>
              <a:gd name="T5" fmla="*/ 71 h 78"/>
              <a:gd name="T6" fmla="*/ 35 w 52"/>
              <a:gd name="T7" fmla="*/ 75 h 78"/>
              <a:gd name="T8" fmla="*/ 39 w 52"/>
              <a:gd name="T9" fmla="*/ 61 h 78"/>
              <a:gd name="T10" fmla="*/ 46 w 52"/>
              <a:gd name="T11" fmla="*/ 37 h 78"/>
            </a:gdLst>
            <a:ahLst/>
            <a:cxnLst>
              <a:cxn ang="0">
                <a:pos x="T0" y="T1"/>
              </a:cxn>
              <a:cxn ang="0">
                <a:pos x="T2" y="T3"/>
              </a:cxn>
              <a:cxn ang="0">
                <a:pos x="T4" y="T5"/>
              </a:cxn>
              <a:cxn ang="0">
                <a:pos x="T6" y="T7"/>
              </a:cxn>
              <a:cxn ang="0">
                <a:pos x="T8" y="T9"/>
              </a:cxn>
              <a:cxn ang="0">
                <a:pos x="T10" y="T11"/>
              </a:cxn>
            </a:cxnLst>
            <a:rect l="0" t="0" r="r" b="b"/>
            <a:pathLst>
              <a:path w="52" h="78">
                <a:moveTo>
                  <a:pt x="46" y="37"/>
                </a:moveTo>
                <a:cubicBezTo>
                  <a:pt x="46" y="37"/>
                  <a:pt x="34" y="0"/>
                  <a:pt x="12" y="24"/>
                </a:cubicBezTo>
                <a:cubicBezTo>
                  <a:pt x="12" y="24"/>
                  <a:pt x="0" y="37"/>
                  <a:pt x="22" y="71"/>
                </a:cubicBezTo>
                <a:cubicBezTo>
                  <a:pt x="22" y="71"/>
                  <a:pt x="28" y="78"/>
                  <a:pt x="35" y="75"/>
                </a:cubicBezTo>
                <a:cubicBezTo>
                  <a:pt x="35" y="75"/>
                  <a:pt x="44" y="73"/>
                  <a:pt x="39" y="61"/>
                </a:cubicBezTo>
                <a:cubicBezTo>
                  <a:pt x="39" y="61"/>
                  <a:pt x="52" y="59"/>
                  <a:pt x="46"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7" name="Freeform 67"/>
          <p:cNvSpPr>
            <a:spLocks/>
          </p:cNvSpPr>
          <p:nvPr userDrawn="1"/>
        </p:nvSpPr>
        <p:spPr bwMode="auto">
          <a:xfrm>
            <a:off x="7859076" y="2778472"/>
            <a:ext cx="58699" cy="87344"/>
          </a:xfrm>
          <a:custGeom>
            <a:avLst/>
            <a:gdLst>
              <a:gd name="T0" fmla="*/ 47 w 53"/>
              <a:gd name="T1" fmla="*/ 37 h 79"/>
              <a:gd name="T2" fmla="*/ 12 w 53"/>
              <a:gd name="T3" fmla="*/ 25 h 79"/>
              <a:gd name="T4" fmla="*/ 22 w 53"/>
              <a:gd name="T5" fmla="*/ 71 h 79"/>
              <a:gd name="T6" fmla="*/ 35 w 53"/>
              <a:gd name="T7" fmla="*/ 75 h 79"/>
              <a:gd name="T8" fmla="*/ 39 w 53"/>
              <a:gd name="T9" fmla="*/ 61 h 79"/>
              <a:gd name="T10" fmla="*/ 47 w 53"/>
              <a:gd name="T11" fmla="*/ 37 h 79"/>
            </a:gdLst>
            <a:ahLst/>
            <a:cxnLst>
              <a:cxn ang="0">
                <a:pos x="T0" y="T1"/>
              </a:cxn>
              <a:cxn ang="0">
                <a:pos x="T2" y="T3"/>
              </a:cxn>
              <a:cxn ang="0">
                <a:pos x="T4" y="T5"/>
              </a:cxn>
              <a:cxn ang="0">
                <a:pos x="T6" y="T7"/>
              </a:cxn>
              <a:cxn ang="0">
                <a:pos x="T8" y="T9"/>
              </a:cxn>
              <a:cxn ang="0">
                <a:pos x="T10" y="T11"/>
              </a:cxn>
            </a:cxnLst>
            <a:rect l="0" t="0" r="r" b="b"/>
            <a:pathLst>
              <a:path w="53" h="79">
                <a:moveTo>
                  <a:pt x="47" y="37"/>
                </a:moveTo>
                <a:cubicBezTo>
                  <a:pt x="47" y="37"/>
                  <a:pt x="34" y="0"/>
                  <a:pt x="12" y="25"/>
                </a:cubicBezTo>
                <a:cubicBezTo>
                  <a:pt x="12" y="25"/>
                  <a:pt x="0" y="37"/>
                  <a:pt x="22" y="71"/>
                </a:cubicBezTo>
                <a:cubicBezTo>
                  <a:pt x="22" y="71"/>
                  <a:pt x="28" y="79"/>
                  <a:pt x="35" y="75"/>
                </a:cubicBezTo>
                <a:cubicBezTo>
                  <a:pt x="35" y="75"/>
                  <a:pt x="44" y="73"/>
                  <a:pt x="39" y="61"/>
                </a:cubicBezTo>
                <a:cubicBezTo>
                  <a:pt x="39" y="61"/>
                  <a:pt x="53" y="59"/>
                  <a:pt x="4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9" name="Freeform 68"/>
          <p:cNvSpPr>
            <a:spLocks noEditPoints="1"/>
          </p:cNvSpPr>
          <p:nvPr userDrawn="1"/>
        </p:nvSpPr>
        <p:spPr bwMode="auto">
          <a:xfrm>
            <a:off x="3626196" y="2763915"/>
            <a:ext cx="1357584" cy="647564"/>
          </a:xfrm>
          <a:custGeom>
            <a:avLst/>
            <a:gdLst>
              <a:gd name="T0" fmla="*/ 1157 w 1224"/>
              <a:gd name="T1" fmla="*/ 410 h 584"/>
              <a:gd name="T2" fmla="*/ 1074 w 1224"/>
              <a:gd name="T3" fmla="*/ 271 h 584"/>
              <a:gd name="T4" fmla="*/ 1224 w 1224"/>
              <a:gd name="T5" fmla="*/ 57 h 584"/>
              <a:gd name="T6" fmla="*/ 1133 w 1224"/>
              <a:gd name="T7" fmla="*/ 90 h 584"/>
              <a:gd name="T8" fmla="*/ 1051 w 1224"/>
              <a:gd name="T9" fmla="*/ 267 h 584"/>
              <a:gd name="T10" fmla="*/ 784 w 1224"/>
              <a:gd name="T11" fmla="*/ 429 h 584"/>
              <a:gd name="T12" fmla="*/ 671 w 1224"/>
              <a:gd name="T13" fmla="*/ 383 h 584"/>
              <a:gd name="T14" fmla="*/ 720 w 1224"/>
              <a:gd name="T15" fmla="*/ 348 h 584"/>
              <a:gd name="T16" fmla="*/ 738 w 1224"/>
              <a:gd name="T17" fmla="*/ 299 h 584"/>
              <a:gd name="T18" fmla="*/ 651 w 1224"/>
              <a:gd name="T19" fmla="*/ 352 h 584"/>
              <a:gd name="T20" fmla="*/ 649 w 1224"/>
              <a:gd name="T21" fmla="*/ 371 h 584"/>
              <a:gd name="T22" fmla="*/ 521 w 1224"/>
              <a:gd name="T23" fmla="*/ 408 h 584"/>
              <a:gd name="T24" fmla="*/ 223 w 1224"/>
              <a:gd name="T25" fmla="*/ 291 h 584"/>
              <a:gd name="T26" fmla="*/ 376 w 1224"/>
              <a:gd name="T27" fmla="*/ 135 h 584"/>
              <a:gd name="T28" fmla="*/ 344 w 1224"/>
              <a:gd name="T29" fmla="*/ 82 h 584"/>
              <a:gd name="T30" fmla="*/ 48 w 1224"/>
              <a:gd name="T31" fmla="*/ 408 h 584"/>
              <a:gd name="T32" fmla="*/ 64 w 1224"/>
              <a:gd name="T33" fmla="*/ 566 h 584"/>
              <a:gd name="T34" fmla="*/ 181 w 1224"/>
              <a:gd name="T35" fmla="*/ 334 h 584"/>
              <a:gd name="T36" fmla="*/ 196 w 1224"/>
              <a:gd name="T37" fmla="*/ 308 h 584"/>
              <a:gd name="T38" fmla="*/ 281 w 1224"/>
              <a:gd name="T39" fmla="*/ 370 h 584"/>
              <a:gd name="T40" fmla="*/ 649 w 1224"/>
              <a:gd name="T41" fmla="*/ 394 h 584"/>
              <a:gd name="T42" fmla="*/ 877 w 1224"/>
              <a:gd name="T43" fmla="*/ 413 h 584"/>
              <a:gd name="T44" fmla="*/ 1050 w 1224"/>
              <a:gd name="T45" fmla="*/ 292 h 584"/>
              <a:gd name="T46" fmla="*/ 1081 w 1224"/>
              <a:gd name="T47" fmla="*/ 387 h 584"/>
              <a:gd name="T48" fmla="*/ 1154 w 1224"/>
              <a:gd name="T49" fmla="*/ 427 h 584"/>
              <a:gd name="T50" fmla="*/ 1157 w 1224"/>
              <a:gd name="T51" fmla="*/ 410 h 584"/>
              <a:gd name="T52" fmla="*/ 1084 w 1224"/>
              <a:gd name="T53" fmla="*/ 218 h 584"/>
              <a:gd name="T54" fmla="*/ 1189 w 1224"/>
              <a:gd name="T55" fmla="*/ 66 h 584"/>
              <a:gd name="T56" fmla="*/ 1169 w 1224"/>
              <a:gd name="T57" fmla="*/ 133 h 584"/>
              <a:gd name="T58" fmla="*/ 1079 w 1224"/>
              <a:gd name="T59" fmla="*/ 240 h 584"/>
              <a:gd name="T60" fmla="*/ 1084 w 1224"/>
              <a:gd name="T61" fmla="*/ 218 h 584"/>
              <a:gd name="T62" fmla="*/ 677 w 1224"/>
              <a:gd name="T63" fmla="*/ 350 h 584"/>
              <a:gd name="T64" fmla="*/ 722 w 1224"/>
              <a:gd name="T65" fmla="*/ 316 h 584"/>
              <a:gd name="T66" fmla="*/ 674 w 1224"/>
              <a:gd name="T67" fmla="*/ 356 h 584"/>
              <a:gd name="T68" fmla="*/ 677 w 1224"/>
              <a:gd name="T69" fmla="*/ 350 h 584"/>
              <a:gd name="T70" fmla="*/ 196 w 1224"/>
              <a:gd name="T71" fmla="*/ 272 h 584"/>
              <a:gd name="T72" fmla="*/ 171 w 1224"/>
              <a:gd name="T73" fmla="*/ 251 h 584"/>
              <a:gd name="T74" fmla="*/ 165 w 1224"/>
              <a:gd name="T75" fmla="*/ 276 h 584"/>
              <a:gd name="T76" fmla="*/ 162 w 1224"/>
              <a:gd name="T77" fmla="*/ 321 h 584"/>
              <a:gd name="T78" fmla="*/ 163 w 1224"/>
              <a:gd name="T79" fmla="*/ 321 h 584"/>
              <a:gd name="T80" fmla="*/ 88 w 1224"/>
              <a:gd name="T81" fmla="*/ 518 h 584"/>
              <a:gd name="T82" fmla="*/ 62 w 1224"/>
              <a:gd name="T83" fmla="*/ 535 h 584"/>
              <a:gd name="T84" fmla="*/ 70 w 1224"/>
              <a:gd name="T85" fmla="*/ 427 h 584"/>
              <a:gd name="T86" fmla="*/ 312 w 1224"/>
              <a:gd name="T87" fmla="*/ 114 h 584"/>
              <a:gd name="T88" fmla="*/ 348 w 1224"/>
              <a:gd name="T89" fmla="*/ 141 h 584"/>
              <a:gd name="T90" fmla="*/ 196 w 1224"/>
              <a:gd name="T91" fmla="*/ 272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4" h="584">
                <a:moveTo>
                  <a:pt x="1157" y="410"/>
                </a:moveTo>
                <a:cubicBezTo>
                  <a:pt x="1080" y="389"/>
                  <a:pt x="1071" y="320"/>
                  <a:pt x="1074" y="271"/>
                </a:cubicBezTo>
                <a:cubicBezTo>
                  <a:pt x="1210" y="148"/>
                  <a:pt x="1224" y="57"/>
                  <a:pt x="1224" y="57"/>
                </a:cubicBezTo>
                <a:cubicBezTo>
                  <a:pt x="1214" y="0"/>
                  <a:pt x="1133" y="90"/>
                  <a:pt x="1133" y="90"/>
                </a:cubicBezTo>
                <a:cubicBezTo>
                  <a:pt x="1075" y="159"/>
                  <a:pt x="1055" y="219"/>
                  <a:pt x="1051" y="267"/>
                </a:cubicBezTo>
                <a:cubicBezTo>
                  <a:pt x="907" y="403"/>
                  <a:pt x="784" y="429"/>
                  <a:pt x="784" y="429"/>
                </a:cubicBezTo>
                <a:cubicBezTo>
                  <a:pt x="720" y="448"/>
                  <a:pt x="676" y="419"/>
                  <a:pt x="671" y="383"/>
                </a:cubicBezTo>
                <a:cubicBezTo>
                  <a:pt x="703" y="365"/>
                  <a:pt x="720" y="348"/>
                  <a:pt x="720" y="348"/>
                </a:cubicBezTo>
                <a:cubicBezTo>
                  <a:pt x="762" y="320"/>
                  <a:pt x="738" y="299"/>
                  <a:pt x="738" y="299"/>
                </a:cubicBezTo>
                <a:cubicBezTo>
                  <a:pt x="684" y="250"/>
                  <a:pt x="651" y="352"/>
                  <a:pt x="651" y="352"/>
                </a:cubicBezTo>
                <a:cubicBezTo>
                  <a:pt x="650" y="359"/>
                  <a:pt x="649" y="365"/>
                  <a:pt x="649" y="371"/>
                </a:cubicBezTo>
                <a:cubicBezTo>
                  <a:pt x="583" y="406"/>
                  <a:pt x="521" y="408"/>
                  <a:pt x="521" y="408"/>
                </a:cubicBezTo>
                <a:cubicBezTo>
                  <a:pt x="322" y="404"/>
                  <a:pt x="223" y="291"/>
                  <a:pt x="223" y="291"/>
                </a:cubicBezTo>
                <a:cubicBezTo>
                  <a:pt x="334" y="235"/>
                  <a:pt x="376" y="135"/>
                  <a:pt x="376" y="135"/>
                </a:cubicBezTo>
                <a:cubicBezTo>
                  <a:pt x="394" y="80"/>
                  <a:pt x="344" y="82"/>
                  <a:pt x="344" y="82"/>
                </a:cubicBezTo>
                <a:cubicBezTo>
                  <a:pt x="166" y="102"/>
                  <a:pt x="48" y="408"/>
                  <a:pt x="48" y="408"/>
                </a:cubicBezTo>
                <a:cubicBezTo>
                  <a:pt x="0" y="546"/>
                  <a:pt x="64" y="566"/>
                  <a:pt x="64" y="566"/>
                </a:cubicBezTo>
                <a:cubicBezTo>
                  <a:pt x="118" y="584"/>
                  <a:pt x="181" y="334"/>
                  <a:pt x="181" y="334"/>
                </a:cubicBezTo>
                <a:cubicBezTo>
                  <a:pt x="185" y="300"/>
                  <a:pt x="196" y="308"/>
                  <a:pt x="196" y="308"/>
                </a:cubicBezTo>
                <a:cubicBezTo>
                  <a:pt x="203" y="322"/>
                  <a:pt x="281" y="370"/>
                  <a:pt x="281" y="370"/>
                </a:cubicBezTo>
                <a:cubicBezTo>
                  <a:pt x="446" y="457"/>
                  <a:pt x="574" y="429"/>
                  <a:pt x="649" y="394"/>
                </a:cubicBezTo>
                <a:cubicBezTo>
                  <a:pt x="659" y="525"/>
                  <a:pt x="877" y="413"/>
                  <a:pt x="877" y="413"/>
                </a:cubicBezTo>
                <a:cubicBezTo>
                  <a:pt x="948" y="371"/>
                  <a:pt x="1005" y="330"/>
                  <a:pt x="1050" y="292"/>
                </a:cubicBezTo>
                <a:cubicBezTo>
                  <a:pt x="1053" y="352"/>
                  <a:pt x="1081" y="387"/>
                  <a:pt x="1081" y="387"/>
                </a:cubicBezTo>
                <a:cubicBezTo>
                  <a:pt x="1129" y="439"/>
                  <a:pt x="1154" y="427"/>
                  <a:pt x="1154" y="427"/>
                </a:cubicBezTo>
                <a:cubicBezTo>
                  <a:pt x="1170" y="418"/>
                  <a:pt x="1157" y="410"/>
                  <a:pt x="1157" y="410"/>
                </a:cubicBezTo>
                <a:moveTo>
                  <a:pt x="1084" y="218"/>
                </a:moveTo>
                <a:cubicBezTo>
                  <a:pt x="1146" y="81"/>
                  <a:pt x="1189" y="66"/>
                  <a:pt x="1189" y="66"/>
                </a:cubicBezTo>
                <a:cubicBezTo>
                  <a:pt x="1222" y="55"/>
                  <a:pt x="1169" y="133"/>
                  <a:pt x="1169" y="133"/>
                </a:cubicBezTo>
                <a:cubicBezTo>
                  <a:pt x="1139" y="174"/>
                  <a:pt x="1108" y="209"/>
                  <a:pt x="1079" y="240"/>
                </a:cubicBezTo>
                <a:cubicBezTo>
                  <a:pt x="1081" y="226"/>
                  <a:pt x="1084" y="218"/>
                  <a:pt x="1084" y="218"/>
                </a:cubicBezTo>
                <a:moveTo>
                  <a:pt x="677" y="350"/>
                </a:moveTo>
                <a:cubicBezTo>
                  <a:pt x="701" y="302"/>
                  <a:pt x="722" y="316"/>
                  <a:pt x="722" y="316"/>
                </a:cubicBezTo>
                <a:cubicBezTo>
                  <a:pt x="706" y="332"/>
                  <a:pt x="690" y="345"/>
                  <a:pt x="674" y="356"/>
                </a:cubicBezTo>
                <a:cubicBezTo>
                  <a:pt x="675" y="354"/>
                  <a:pt x="675" y="352"/>
                  <a:pt x="677" y="350"/>
                </a:cubicBezTo>
                <a:moveTo>
                  <a:pt x="196" y="272"/>
                </a:moveTo>
                <a:cubicBezTo>
                  <a:pt x="196" y="272"/>
                  <a:pt x="205" y="227"/>
                  <a:pt x="171" y="251"/>
                </a:cubicBezTo>
                <a:cubicBezTo>
                  <a:pt x="171" y="251"/>
                  <a:pt x="153" y="261"/>
                  <a:pt x="165" y="276"/>
                </a:cubicBezTo>
                <a:cubicBezTo>
                  <a:pt x="165" y="276"/>
                  <a:pt x="136" y="277"/>
                  <a:pt x="162" y="321"/>
                </a:cubicBezTo>
                <a:cubicBezTo>
                  <a:pt x="163" y="321"/>
                  <a:pt x="163" y="321"/>
                  <a:pt x="163" y="321"/>
                </a:cubicBezTo>
                <a:cubicBezTo>
                  <a:pt x="163" y="321"/>
                  <a:pt x="128" y="445"/>
                  <a:pt x="88" y="518"/>
                </a:cubicBezTo>
                <a:cubicBezTo>
                  <a:pt x="88" y="518"/>
                  <a:pt x="70" y="553"/>
                  <a:pt x="62" y="535"/>
                </a:cubicBezTo>
                <a:cubicBezTo>
                  <a:pt x="62" y="535"/>
                  <a:pt x="49" y="506"/>
                  <a:pt x="70" y="427"/>
                </a:cubicBezTo>
                <a:cubicBezTo>
                  <a:pt x="70" y="427"/>
                  <a:pt x="145" y="169"/>
                  <a:pt x="312" y="114"/>
                </a:cubicBezTo>
                <a:cubicBezTo>
                  <a:pt x="312" y="114"/>
                  <a:pt x="380" y="90"/>
                  <a:pt x="348" y="141"/>
                </a:cubicBezTo>
                <a:cubicBezTo>
                  <a:pt x="348" y="141"/>
                  <a:pt x="269" y="267"/>
                  <a:pt x="196"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6" name="Freeform 69"/>
          <p:cNvSpPr>
            <a:spLocks noEditPoints="1"/>
          </p:cNvSpPr>
          <p:nvPr userDrawn="1"/>
        </p:nvSpPr>
        <p:spPr bwMode="auto">
          <a:xfrm>
            <a:off x="4940578" y="2811812"/>
            <a:ext cx="1859105" cy="540968"/>
          </a:xfrm>
          <a:custGeom>
            <a:avLst/>
            <a:gdLst>
              <a:gd name="T0" fmla="*/ 1478 w 1676"/>
              <a:gd name="T1" fmla="*/ 197 h 488"/>
              <a:gd name="T2" fmla="*/ 1458 w 1676"/>
              <a:gd name="T3" fmla="*/ 178 h 488"/>
              <a:gd name="T4" fmla="*/ 1233 w 1676"/>
              <a:gd name="T5" fmla="*/ 133 h 488"/>
              <a:gd name="T6" fmla="*/ 1160 w 1676"/>
              <a:gd name="T7" fmla="*/ 129 h 488"/>
              <a:gd name="T8" fmla="*/ 1126 w 1676"/>
              <a:gd name="T9" fmla="*/ 147 h 488"/>
              <a:gd name="T10" fmla="*/ 1160 w 1676"/>
              <a:gd name="T11" fmla="*/ 163 h 488"/>
              <a:gd name="T12" fmla="*/ 1258 w 1676"/>
              <a:gd name="T13" fmla="*/ 204 h 488"/>
              <a:gd name="T14" fmla="*/ 1160 w 1676"/>
              <a:gd name="T15" fmla="*/ 255 h 488"/>
              <a:gd name="T16" fmla="*/ 1085 w 1676"/>
              <a:gd name="T17" fmla="*/ 224 h 488"/>
              <a:gd name="T18" fmla="*/ 1085 w 1676"/>
              <a:gd name="T19" fmla="*/ 197 h 488"/>
              <a:gd name="T20" fmla="*/ 1075 w 1676"/>
              <a:gd name="T21" fmla="*/ 180 h 488"/>
              <a:gd name="T22" fmla="*/ 1056 w 1676"/>
              <a:gd name="T23" fmla="*/ 191 h 488"/>
              <a:gd name="T24" fmla="*/ 846 w 1676"/>
              <a:gd name="T25" fmla="*/ 255 h 488"/>
              <a:gd name="T26" fmla="*/ 824 w 1676"/>
              <a:gd name="T27" fmla="*/ 175 h 488"/>
              <a:gd name="T28" fmla="*/ 827 w 1676"/>
              <a:gd name="T29" fmla="*/ 131 h 488"/>
              <a:gd name="T30" fmla="*/ 811 w 1676"/>
              <a:gd name="T31" fmla="*/ 150 h 488"/>
              <a:gd name="T32" fmla="*/ 574 w 1676"/>
              <a:gd name="T33" fmla="*/ 305 h 488"/>
              <a:gd name="T34" fmla="*/ 568 w 1676"/>
              <a:gd name="T35" fmla="*/ 189 h 488"/>
              <a:gd name="T36" fmla="*/ 661 w 1676"/>
              <a:gd name="T37" fmla="*/ 90 h 488"/>
              <a:gd name="T38" fmla="*/ 795 w 1676"/>
              <a:gd name="T39" fmla="*/ 18 h 488"/>
              <a:gd name="T40" fmla="*/ 800 w 1676"/>
              <a:gd name="T41" fmla="*/ 6 h 488"/>
              <a:gd name="T42" fmla="*/ 800 w 1676"/>
              <a:gd name="T43" fmla="*/ 7 h 488"/>
              <a:gd name="T44" fmla="*/ 776 w 1676"/>
              <a:gd name="T45" fmla="*/ 5 h 488"/>
              <a:gd name="T46" fmla="*/ 664 w 1676"/>
              <a:gd name="T47" fmla="*/ 61 h 488"/>
              <a:gd name="T48" fmla="*/ 646 w 1676"/>
              <a:gd name="T49" fmla="*/ 25 h 488"/>
              <a:gd name="T50" fmla="*/ 556 w 1676"/>
              <a:gd name="T51" fmla="*/ 158 h 488"/>
              <a:gd name="T52" fmla="*/ 284 w 1676"/>
              <a:gd name="T53" fmla="*/ 332 h 488"/>
              <a:gd name="T54" fmla="*/ 250 w 1676"/>
              <a:gd name="T55" fmla="*/ 238 h 488"/>
              <a:gd name="T56" fmla="*/ 236 w 1676"/>
              <a:gd name="T57" fmla="*/ 224 h 488"/>
              <a:gd name="T58" fmla="*/ 208 w 1676"/>
              <a:gd name="T59" fmla="*/ 246 h 488"/>
              <a:gd name="T60" fmla="*/ 163 w 1676"/>
              <a:gd name="T61" fmla="*/ 287 h 488"/>
              <a:gd name="T62" fmla="*/ 177 w 1676"/>
              <a:gd name="T63" fmla="*/ 186 h 488"/>
              <a:gd name="T64" fmla="*/ 47 w 1676"/>
              <a:gd name="T65" fmla="*/ 248 h 488"/>
              <a:gd name="T66" fmla="*/ 39 w 1676"/>
              <a:gd name="T67" fmla="*/ 350 h 488"/>
              <a:gd name="T68" fmla="*/ 225 w 1676"/>
              <a:gd name="T69" fmla="*/ 260 h 488"/>
              <a:gd name="T70" fmla="*/ 230 w 1676"/>
              <a:gd name="T71" fmla="*/ 257 h 488"/>
              <a:gd name="T72" fmla="*/ 340 w 1676"/>
              <a:gd name="T73" fmla="*/ 348 h 488"/>
              <a:gd name="T74" fmla="*/ 524 w 1676"/>
              <a:gd name="T75" fmla="*/ 221 h 488"/>
              <a:gd name="T76" fmla="*/ 791 w 1676"/>
              <a:gd name="T77" fmla="*/ 205 h 488"/>
              <a:gd name="T78" fmla="*/ 945 w 1676"/>
              <a:gd name="T79" fmla="*/ 277 h 488"/>
              <a:gd name="T80" fmla="*/ 1059 w 1676"/>
              <a:gd name="T81" fmla="*/ 223 h 488"/>
              <a:gd name="T82" fmla="*/ 1173 w 1676"/>
              <a:gd name="T83" fmla="*/ 283 h 488"/>
              <a:gd name="T84" fmla="*/ 1272 w 1676"/>
              <a:gd name="T85" fmla="*/ 228 h 488"/>
              <a:gd name="T86" fmla="*/ 1247 w 1676"/>
              <a:gd name="T87" fmla="*/ 161 h 488"/>
              <a:gd name="T88" fmla="*/ 1443 w 1676"/>
              <a:gd name="T89" fmla="*/ 220 h 488"/>
              <a:gd name="T90" fmla="*/ 1432 w 1676"/>
              <a:gd name="T91" fmla="*/ 278 h 488"/>
              <a:gd name="T92" fmla="*/ 1481 w 1676"/>
              <a:gd name="T93" fmla="*/ 221 h 488"/>
              <a:gd name="T94" fmla="*/ 1609 w 1676"/>
              <a:gd name="T95" fmla="*/ 168 h 488"/>
              <a:gd name="T96" fmla="*/ 1597 w 1676"/>
              <a:gd name="T97" fmla="*/ 240 h 488"/>
              <a:gd name="T98" fmla="*/ 1587 w 1676"/>
              <a:gd name="T99" fmla="*/ 278 h 488"/>
              <a:gd name="T100" fmla="*/ 1635 w 1676"/>
              <a:gd name="T101" fmla="*/ 145 h 488"/>
              <a:gd name="T102" fmla="*/ 1478 w 1676"/>
              <a:gd name="T103" fmla="*/ 197 h 488"/>
              <a:gd name="T104" fmla="*/ 55 w 1676"/>
              <a:gd name="T105" fmla="*/ 301 h 488"/>
              <a:gd name="T106" fmla="*/ 127 w 1676"/>
              <a:gd name="T107" fmla="*/ 207 h 488"/>
              <a:gd name="T108" fmla="*/ 139 w 1676"/>
              <a:gd name="T109" fmla="*/ 301 h 488"/>
              <a:gd name="T110" fmla="*/ 55 w 1676"/>
              <a:gd name="T111" fmla="*/ 301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6" h="488">
                <a:moveTo>
                  <a:pt x="1478" y="197"/>
                </a:moveTo>
                <a:cubicBezTo>
                  <a:pt x="1478" y="197"/>
                  <a:pt x="1472" y="204"/>
                  <a:pt x="1458" y="178"/>
                </a:cubicBezTo>
                <a:cubicBezTo>
                  <a:pt x="1458" y="178"/>
                  <a:pt x="1427" y="120"/>
                  <a:pt x="1233" y="133"/>
                </a:cubicBezTo>
                <a:cubicBezTo>
                  <a:pt x="1233" y="133"/>
                  <a:pt x="1191" y="134"/>
                  <a:pt x="1160" y="129"/>
                </a:cubicBezTo>
                <a:cubicBezTo>
                  <a:pt x="1160" y="129"/>
                  <a:pt x="1130" y="122"/>
                  <a:pt x="1126" y="147"/>
                </a:cubicBezTo>
                <a:cubicBezTo>
                  <a:pt x="1126" y="147"/>
                  <a:pt x="1124" y="164"/>
                  <a:pt x="1160" y="163"/>
                </a:cubicBezTo>
                <a:cubicBezTo>
                  <a:pt x="1160" y="163"/>
                  <a:pt x="1256" y="148"/>
                  <a:pt x="1258" y="204"/>
                </a:cubicBezTo>
                <a:cubicBezTo>
                  <a:pt x="1258" y="204"/>
                  <a:pt x="1257" y="250"/>
                  <a:pt x="1160" y="255"/>
                </a:cubicBezTo>
                <a:cubicBezTo>
                  <a:pt x="1160" y="255"/>
                  <a:pt x="1097" y="258"/>
                  <a:pt x="1085" y="224"/>
                </a:cubicBezTo>
                <a:cubicBezTo>
                  <a:pt x="1085" y="224"/>
                  <a:pt x="1080" y="220"/>
                  <a:pt x="1085" y="197"/>
                </a:cubicBezTo>
                <a:cubicBezTo>
                  <a:pt x="1085" y="197"/>
                  <a:pt x="1093" y="180"/>
                  <a:pt x="1075" y="180"/>
                </a:cubicBezTo>
                <a:cubicBezTo>
                  <a:pt x="1075" y="180"/>
                  <a:pt x="1064" y="173"/>
                  <a:pt x="1056" y="191"/>
                </a:cubicBezTo>
                <a:cubicBezTo>
                  <a:pt x="1056" y="191"/>
                  <a:pt x="940" y="284"/>
                  <a:pt x="846" y="255"/>
                </a:cubicBezTo>
                <a:cubicBezTo>
                  <a:pt x="846" y="255"/>
                  <a:pt x="800" y="239"/>
                  <a:pt x="824" y="175"/>
                </a:cubicBezTo>
                <a:cubicBezTo>
                  <a:pt x="824" y="175"/>
                  <a:pt x="849" y="131"/>
                  <a:pt x="827" y="131"/>
                </a:cubicBezTo>
                <a:cubicBezTo>
                  <a:pt x="827" y="131"/>
                  <a:pt x="816" y="129"/>
                  <a:pt x="811" y="150"/>
                </a:cubicBezTo>
                <a:cubicBezTo>
                  <a:pt x="811" y="150"/>
                  <a:pt x="692" y="302"/>
                  <a:pt x="574" y="305"/>
                </a:cubicBezTo>
                <a:cubicBezTo>
                  <a:pt x="574" y="305"/>
                  <a:pt x="503" y="315"/>
                  <a:pt x="568" y="189"/>
                </a:cubicBezTo>
                <a:cubicBezTo>
                  <a:pt x="568" y="189"/>
                  <a:pt x="605" y="122"/>
                  <a:pt x="661" y="90"/>
                </a:cubicBezTo>
                <a:cubicBezTo>
                  <a:pt x="661" y="90"/>
                  <a:pt x="793" y="20"/>
                  <a:pt x="795" y="18"/>
                </a:cubicBezTo>
                <a:cubicBezTo>
                  <a:pt x="798" y="15"/>
                  <a:pt x="805" y="10"/>
                  <a:pt x="800" y="6"/>
                </a:cubicBezTo>
                <a:cubicBezTo>
                  <a:pt x="800" y="7"/>
                  <a:pt x="800" y="7"/>
                  <a:pt x="800" y="7"/>
                </a:cubicBezTo>
                <a:cubicBezTo>
                  <a:pt x="800" y="7"/>
                  <a:pt x="790" y="0"/>
                  <a:pt x="776" y="5"/>
                </a:cubicBezTo>
                <a:cubicBezTo>
                  <a:pt x="664" y="61"/>
                  <a:pt x="664" y="61"/>
                  <a:pt x="664" y="61"/>
                </a:cubicBezTo>
                <a:cubicBezTo>
                  <a:pt x="664" y="61"/>
                  <a:pt x="677" y="13"/>
                  <a:pt x="646" y="25"/>
                </a:cubicBezTo>
                <a:cubicBezTo>
                  <a:pt x="646" y="25"/>
                  <a:pt x="605" y="62"/>
                  <a:pt x="556" y="158"/>
                </a:cubicBezTo>
                <a:cubicBezTo>
                  <a:pt x="556" y="158"/>
                  <a:pt x="373" y="342"/>
                  <a:pt x="284" y="332"/>
                </a:cubicBezTo>
                <a:cubicBezTo>
                  <a:pt x="284" y="332"/>
                  <a:pt x="227" y="335"/>
                  <a:pt x="250" y="238"/>
                </a:cubicBezTo>
                <a:cubicBezTo>
                  <a:pt x="250" y="238"/>
                  <a:pt x="253" y="228"/>
                  <a:pt x="236" y="224"/>
                </a:cubicBezTo>
                <a:cubicBezTo>
                  <a:pt x="236" y="224"/>
                  <a:pt x="225" y="220"/>
                  <a:pt x="208" y="246"/>
                </a:cubicBezTo>
                <a:cubicBezTo>
                  <a:pt x="208" y="246"/>
                  <a:pt x="196" y="269"/>
                  <a:pt x="163" y="287"/>
                </a:cubicBezTo>
                <a:cubicBezTo>
                  <a:pt x="163" y="287"/>
                  <a:pt x="220" y="225"/>
                  <a:pt x="177" y="186"/>
                </a:cubicBezTo>
                <a:cubicBezTo>
                  <a:pt x="177" y="186"/>
                  <a:pt x="124" y="140"/>
                  <a:pt x="47" y="248"/>
                </a:cubicBezTo>
                <a:cubicBezTo>
                  <a:pt x="47" y="248"/>
                  <a:pt x="0" y="322"/>
                  <a:pt x="39" y="350"/>
                </a:cubicBezTo>
                <a:cubicBezTo>
                  <a:pt x="39" y="350"/>
                  <a:pt x="82" y="387"/>
                  <a:pt x="225" y="260"/>
                </a:cubicBezTo>
                <a:cubicBezTo>
                  <a:pt x="230" y="257"/>
                  <a:pt x="230" y="257"/>
                  <a:pt x="230" y="257"/>
                </a:cubicBezTo>
                <a:cubicBezTo>
                  <a:pt x="230" y="257"/>
                  <a:pt x="188" y="398"/>
                  <a:pt x="340" y="348"/>
                </a:cubicBezTo>
                <a:cubicBezTo>
                  <a:pt x="340" y="348"/>
                  <a:pt x="433" y="312"/>
                  <a:pt x="524" y="221"/>
                </a:cubicBezTo>
                <a:cubicBezTo>
                  <a:pt x="524" y="221"/>
                  <a:pt x="448" y="488"/>
                  <a:pt x="791" y="205"/>
                </a:cubicBezTo>
                <a:cubicBezTo>
                  <a:pt x="791" y="205"/>
                  <a:pt x="768" y="318"/>
                  <a:pt x="945" y="277"/>
                </a:cubicBezTo>
                <a:cubicBezTo>
                  <a:pt x="945" y="277"/>
                  <a:pt x="1012" y="257"/>
                  <a:pt x="1059" y="223"/>
                </a:cubicBezTo>
                <a:cubicBezTo>
                  <a:pt x="1059" y="223"/>
                  <a:pt x="1060" y="287"/>
                  <a:pt x="1173" y="283"/>
                </a:cubicBezTo>
                <a:cubicBezTo>
                  <a:pt x="1173" y="283"/>
                  <a:pt x="1241" y="283"/>
                  <a:pt x="1272" y="228"/>
                </a:cubicBezTo>
                <a:cubicBezTo>
                  <a:pt x="1272" y="228"/>
                  <a:pt x="1294" y="183"/>
                  <a:pt x="1247" y="161"/>
                </a:cubicBezTo>
                <a:cubicBezTo>
                  <a:pt x="1247" y="161"/>
                  <a:pt x="1470" y="153"/>
                  <a:pt x="1443" y="220"/>
                </a:cubicBezTo>
                <a:cubicBezTo>
                  <a:pt x="1443" y="220"/>
                  <a:pt x="1397" y="285"/>
                  <a:pt x="1432" y="278"/>
                </a:cubicBezTo>
                <a:cubicBezTo>
                  <a:pt x="1432" y="278"/>
                  <a:pt x="1449" y="278"/>
                  <a:pt x="1481" y="221"/>
                </a:cubicBezTo>
                <a:cubicBezTo>
                  <a:pt x="1481" y="221"/>
                  <a:pt x="1554" y="131"/>
                  <a:pt x="1609" y="168"/>
                </a:cubicBezTo>
                <a:cubicBezTo>
                  <a:pt x="1609" y="168"/>
                  <a:pt x="1631" y="192"/>
                  <a:pt x="1597" y="240"/>
                </a:cubicBezTo>
                <a:cubicBezTo>
                  <a:pt x="1597" y="240"/>
                  <a:pt x="1560" y="293"/>
                  <a:pt x="1587" y="278"/>
                </a:cubicBezTo>
                <a:cubicBezTo>
                  <a:pt x="1587" y="278"/>
                  <a:pt x="1676" y="192"/>
                  <a:pt x="1635" y="145"/>
                </a:cubicBezTo>
                <a:cubicBezTo>
                  <a:pt x="1635" y="145"/>
                  <a:pt x="1591" y="90"/>
                  <a:pt x="1478" y="197"/>
                </a:cubicBezTo>
                <a:moveTo>
                  <a:pt x="55" y="301"/>
                </a:moveTo>
                <a:cubicBezTo>
                  <a:pt x="55" y="301"/>
                  <a:pt x="50" y="250"/>
                  <a:pt x="127" y="207"/>
                </a:cubicBezTo>
                <a:cubicBezTo>
                  <a:pt x="127" y="207"/>
                  <a:pt x="217" y="171"/>
                  <a:pt x="139" y="301"/>
                </a:cubicBezTo>
                <a:cubicBezTo>
                  <a:pt x="139" y="301"/>
                  <a:pt x="62" y="358"/>
                  <a:pt x="55" y="3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7" name="Freeform 70"/>
          <p:cNvSpPr>
            <a:spLocks noEditPoints="1"/>
          </p:cNvSpPr>
          <p:nvPr userDrawn="1"/>
        </p:nvSpPr>
        <p:spPr bwMode="auto">
          <a:xfrm>
            <a:off x="6790760" y="2639473"/>
            <a:ext cx="1731846" cy="1058456"/>
          </a:xfrm>
          <a:custGeom>
            <a:avLst/>
            <a:gdLst>
              <a:gd name="T0" fmla="*/ 1515 w 1561"/>
              <a:gd name="T1" fmla="*/ 273 h 954"/>
              <a:gd name="T2" fmla="*/ 1243 w 1561"/>
              <a:gd name="T3" fmla="*/ 243 h 954"/>
              <a:gd name="T4" fmla="*/ 1213 w 1561"/>
              <a:gd name="T5" fmla="*/ 251 h 954"/>
              <a:gd name="T6" fmla="*/ 1025 w 1561"/>
              <a:gd name="T7" fmla="*/ 345 h 954"/>
              <a:gd name="T8" fmla="*/ 950 w 1561"/>
              <a:gd name="T9" fmla="*/ 292 h 954"/>
              <a:gd name="T10" fmla="*/ 925 w 1561"/>
              <a:gd name="T11" fmla="*/ 283 h 954"/>
              <a:gd name="T12" fmla="*/ 851 w 1561"/>
              <a:gd name="T13" fmla="*/ 337 h 954"/>
              <a:gd name="T14" fmla="*/ 700 w 1561"/>
              <a:gd name="T15" fmla="*/ 323 h 954"/>
              <a:gd name="T16" fmla="*/ 678 w 1561"/>
              <a:gd name="T17" fmla="*/ 269 h 954"/>
              <a:gd name="T18" fmla="*/ 557 w 1561"/>
              <a:gd name="T19" fmla="*/ 344 h 954"/>
              <a:gd name="T20" fmla="*/ 523 w 1561"/>
              <a:gd name="T21" fmla="*/ 387 h 954"/>
              <a:gd name="T22" fmla="*/ 622 w 1561"/>
              <a:gd name="T23" fmla="*/ 195 h 954"/>
              <a:gd name="T24" fmla="*/ 666 w 1561"/>
              <a:gd name="T25" fmla="*/ 34 h 954"/>
              <a:gd name="T26" fmla="*/ 639 w 1561"/>
              <a:gd name="T27" fmla="*/ 48 h 954"/>
              <a:gd name="T28" fmla="*/ 611 w 1561"/>
              <a:gd name="T29" fmla="*/ 132 h 954"/>
              <a:gd name="T30" fmla="*/ 555 w 1561"/>
              <a:gd name="T31" fmla="*/ 246 h 954"/>
              <a:gd name="T32" fmla="*/ 277 w 1561"/>
              <a:gd name="T33" fmla="*/ 356 h 954"/>
              <a:gd name="T34" fmla="*/ 282 w 1561"/>
              <a:gd name="T35" fmla="*/ 276 h 954"/>
              <a:gd name="T36" fmla="*/ 210 w 1561"/>
              <a:gd name="T37" fmla="*/ 205 h 954"/>
              <a:gd name="T38" fmla="*/ 30 w 1561"/>
              <a:gd name="T39" fmla="*/ 369 h 954"/>
              <a:gd name="T40" fmla="*/ 44 w 1561"/>
              <a:gd name="T41" fmla="*/ 434 h 954"/>
              <a:gd name="T42" fmla="*/ 50 w 1561"/>
              <a:gd name="T43" fmla="*/ 412 h 954"/>
              <a:gd name="T44" fmla="*/ 98 w 1561"/>
              <a:gd name="T45" fmla="*/ 315 h 954"/>
              <a:gd name="T46" fmla="*/ 231 w 1561"/>
              <a:gd name="T47" fmla="*/ 238 h 954"/>
              <a:gd name="T48" fmla="*/ 253 w 1561"/>
              <a:gd name="T49" fmla="*/ 328 h 954"/>
              <a:gd name="T50" fmla="*/ 249 w 1561"/>
              <a:gd name="T51" fmla="*/ 355 h 954"/>
              <a:gd name="T52" fmla="*/ 215 w 1561"/>
              <a:gd name="T53" fmla="*/ 345 h 954"/>
              <a:gd name="T54" fmla="*/ 191 w 1561"/>
              <a:gd name="T55" fmla="*/ 334 h 954"/>
              <a:gd name="T56" fmla="*/ 185 w 1561"/>
              <a:gd name="T57" fmla="*/ 429 h 954"/>
              <a:gd name="T58" fmla="*/ 256 w 1561"/>
              <a:gd name="T59" fmla="*/ 417 h 954"/>
              <a:gd name="T60" fmla="*/ 269 w 1561"/>
              <a:gd name="T61" fmla="*/ 386 h 954"/>
              <a:gd name="T62" fmla="*/ 531 w 1561"/>
              <a:gd name="T63" fmla="*/ 295 h 954"/>
              <a:gd name="T64" fmla="*/ 505 w 1561"/>
              <a:gd name="T65" fmla="*/ 361 h 954"/>
              <a:gd name="T66" fmla="*/ 474 w 1561"/>
              <a:gd name="T67" fmla="*/ 442 h 954"/>
              <a:gd name="T68" fmla="*/ 514 w 1561"/>
              <a:gd name="T69" fmla="*/ 425 h 954"/>
              <a:gd name="T70" fmla="*/ 656 w 1561"/>
              <a:gd name="T71" fmla="*/ 287 h 954"/>
              <a:gd name="T72" fmla="*/ 666 w 1561"/>
              <a:gd name="T73" fmla="*/ 311 h 954"/>
              <a:gd name="T74" fmla="*/ 917 w 1561"/>
              <a:gd name="T75" fmla="*/ 319 h 954"/>
              <a:gd name="T76" fmla="*/ 1122 w 1561"/>
              <a:gd name="T77" fmla="*/ 335 h 954"/>
              <a:gd name="T78" fmla="*/ 924 w 1561"/>
              <a:gd name="T79" fmla="*/ 814 h 954"/>
              <a:gd name="T80" fmla="*/ 952 w 1561"/>
              <a:gd name="T81" fmla="*/ 917 h 954"/>
              <a:gd name="T82" fmla="*/ 1117 w 1561"/>
              <a:gd name="T83" fmla="*/ 673 h 954"/>
              <a:gd name="T84" fmla="*/ 1210 w 1561"/>
              <a:gd name="T85" fmla="*/ 346 h 954"/>
              <a:gd name="T86" fmla="*/ 1233 w 1561"/>
              <a:gd name="T87" fmla="*/ 285 h 954"/>
              <a:gd name="T88" fmla="*/ 1241 w 1561"/>
              <a:gd name="T89" fmla="*/ 275 h 954"/>
              <a:gd name="T90" fmla="*/ 1251 w 1561"/>
              <a:gd name="T91" fmla="*/ 269 h 954"/>
              <a:gd name="T92" fmla="*/ 1457 w 1561"/>
              <a:gd name="T93" fmla="*/ 264 h 954"/>
              <a:gd name="T94" fmla="*/ 1495 w 1561"/>
              <a:gd name="T95" fmla="*/ 382 h 954"/>
              <a:gd name="T96" fmla="*/ 1317 w 1561"/>
              <a:gd name="T97" fmla="*/ 427 h 954"/>
              <a:gd name="T98" fmla="*/ 1279 w 1561"/>
              <a:gd name="T99" fmla="*/ 417 h 954"/>
              <a:gd name="T100" fmla="*/ 1411 w 1561"/>
              <a:gd name="T101" fmla="*/ 456 h 954"/>
              <a:gd name="T102" fmla="*/ 1524 w 1561"/>
              <a:gd name="T103" fmla="*/ 392 h 954"/>
              <a:gd name="T104" fmla="*/ 1515 w 1561"/>
              <a:gd name="T105" fmla="*/ 273 h 954"/>
              <a:gd name="T106" fmla="*/ 213 w 1561"/>
              <a:gd name="T107" fmla="*/ 416 h 954"/>
              <a:gd name="T108" fmla="*/ 196 w 1561"/>
              <a:gd name="T109" fmla="*/ 373 h 954"/>
              <a:gd name="T110" fmla="*/ 243 w 1561"/>
              <a:gd name="T111" fmla="*/ 385 h 954"/>
              <a:gd name="T112" fmla="*/ 213 w 1561"/>
              <a:gd name="T113" fmla="*/ 416 h 954"/>
              <a:gd name="T114" fmla="*/ 1066 w 1561"/>
              <a:gd name="T115" fmla="*/ 740 h 954"/>
              <a:gd name="T116" fmla="*/ 985 w 1561"/>
              <a:gd name="T117" fmla="*/ 887 h 954"/>
              <a:gd name="T118" fmla="*/ 981 w 1561"/>
              <a:gd name="T119" fmla="*/ 668 h 954"/>
              <a:gd name="T120" fmla="*/ 1192 w 1561"/>
              <a:gd name="T121" fmla="*/ 311 h 954"/>
              <a:gd name="T122" fmla="*/ 1066 w 1561"/>
              <a:gd name="T123" fmla="*/ 74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1" h="954">
                <a:moveTo>
                  <a:pt x="1515" y="273"/>
                </a:moveTo>
                <a:cubicBezTo>
                  <a:pt x="1406" y="154"/>
                  <a:pt x="1243" y="243"/>
                  <a:pt x="1243" y="243"/>
                </a:cubicBezTo>
                <a:cubicBezTo>
                  <a:pt x="1219" y="237"/>
                  <a:pt x="1213" y="251"/>
                  <a:pt x="1213" y="251"/>
                </a:cubicBezTo>
                <a:cubicBezTo>
                  <a:pt x="1124" y="325"/>
                  <a:pt x="1025" y="345"/>
                  <a:pt x="1025" y="345"/>
                </a:cubicBezTo>
                <a:cubicBezTo>
                  <a:pt x="937" y="363"/>
                  <a:pt x="950" y="292"/>
                  <a:pt x="950" y="292"/>
                </a:cubicBezTo>
                <a:cubicBezTo>
                  <a:pt x="951" y="254"/>
                  <a:pt x="925" y="283"/>
                  <a:pt x="925" y="283"/>
                </a:cubicBezTo>
                <a:cubicBezTo>
                  <a:pt x="907" y="305"/>
                  <a:pt x="851" y="337"/>
                  <a:pt x="851" y="337"/>
                </a:cubicBezTo>
                <a:cubicBezTo>
                  <a:pt x="734" y="396"/>
                  <a:pt x="700" y="323"/>
                  <a:pt x="700" y="323"/>
                </a:cubicBezTo>
                <a:cubicBezTo>
                  <a:pt x="678" y="269"/>
                  <a:pt x="678" y="269"/>
                  <a:pt x="678" y="269"/>
                </a:cubicBezTo>
                <a:cubicBezTo>
                  <a:pt x="651" y="203"/>
                  <a:pt x="557" y="344"/>
                  <a:pt x="557" y="344"/>
                </a:cubicBezTo>
                <a:cubicBezTo>
                  <a:pt x="527" y="391"/>
                  <a:pt x="523" y="387"/>
                  <a:pt x="523" y="387"/>
                </a:cubicBezTo>
                <a:cubicBezTo>
                  <a:pt x="544" y="314"/>
                  <a:pt x="622" y="195"/>
                  <a:pt x="622" y="195"/>
                </a:cubicBezTo>
                <a:cubicBezTo>
                  <a:pt x="682" y="90"/>
                  <a:pt x="666" y="34"/>
                  <a:pt x="666" y="34"/>
                </a:cubicBezTo>
                <a:cubicBezTo>
                  <a:pt x="652" y="0"/>
                  <a:pt x="639" y="48"/>
                  <a:pt x="639" y="48"/>
                </a:cubicBezTo>
                <a:cubicBezTo>
                  <a:pt x="631" y="83"/>
                  <a:pt x="611" y="132"/>
                  <a:pt x="611" y="132"/>
                </a:cubicBezTo>
                <a:cubicBezTo>
                  <a:pt x="583" y="211"/>
                  <a:pt x="555" y="246"/>
                  <a:pt x="555" y="246"/>
                </a:cubicBezTo>
                <a:cubicBezTo>
                  <a:pt x="421" y="334"/>
                  <a:pt x="330" y="355"/>
                  <a:pt x="277" y="356"/>
                </a:cubicBezTo>
                <a:cubicBezTo>
                  <a:pt x="286" y="311"/>
                  <a:pt x="282" y="276"/>
                  <a:pt x="282" y="276"/>
                </a:cubicBezTo>
                <a:cubicBezTo>
                  <a:pt x="275" y="192"/>
                  <a:pt x="210" y="205"/>
                  <a:pt x="210" y="205"/>
                </a:cubicBezTo>
                <a:cubicBezTo>
                  <a:pt x="101" y="220"/>
                  <a:pt x="30" y="369"/>
                  <a:pt x="30" y="369"/>
                </a:cubicBezTo>
                <a:cubicBezTo>
                  <a:pt x="0" y="439"/>
                  <a:pt x="44" y="434"/>
                  <a:pt x="44" y="434"/>
                </a:cubicBezTo>
                <a:cubicBezTo>
                  <a:pt x="73" y="427"/>
                  <a:pt x="50" y="412"/>
                  <a:pt x="50" y="412"/>
                </a:cubicBezTo>
                <a:cubicBezTo>
                  <a:pt x="48" y="373"/>
                  <a:pt x="98" y="315"/>
                  <a:pt x="98" y="315"/>
                </a:cubicBezTo>
                <a:cubicBezTo>
                  <a:pt x="205" y="202"/>
                  <a:pt x="231" y="238"/>
                  <a:pt x="231" y="238"/>
                </a:cubicBezTo>
                <a:cubicBezTo>
                  <a:pt x="230" y="237"/>
                  <a:pt x="264" y="255"/>
                  <a:pt x="253" y="328"/>
                </a:cubicBezTo>
                <a:cubicBezTo>
                  <a:pt x="251" y="337"/>
                  <a:pt x="250" y="346"/>
                  <a:pt x="249" y="355"/>
                </a:cubicBezTo>
                <a:cubicBezTo>
                  <a:pt x="226" y="352"/>
                  <a:pt x="215" y="345"/>
                  <a:pt x="215" y="345"/>
                </a:cubicBezTo>
                <a:cubicBezTo>
                  <a:pt x="198" y="330"/>
                  <a:pt x="191" y="334"/>
                  <a:pt x="191" y="334"/>
                </a:cubicBezTo>
                <a:cubicBezTo>
                  <a:pt x="142" y="351"/>
                  <a:pt x="185" y="429"/>
                  <a:pt x="185" y="429"/>
                </a:cubicBezTo>
                <a:cubicBezTo>
                  <a:pt x="220" y="479"/>
                  <a:pt x="256" y="417"/>
                  <a:pt x="256" y="417"/>
                </a:cubicBezTo>
                <a:cubicBezTo>
                  <a:pt x="261" y="407"/>
                  <a:pt x="265" y="396"/>
                  <a:pt x="269" y="386"/>
                </a:cubicBezTo>
                <a:cubicBezTo>
                  <a:pt x="387" y="384"/>
                  <a:pt x="531" y="295"/>
                  <a:pt x="531" y="295"/>
                </a:cubicBezTo>
                <a:cubicBezTo>
                  <a:pt x="529" y="320"/>
                  <a:pt x="505" y="361"/>
                  <a:pt x="505" y="361"/>
                </a:cubicBezTo>
                <a:cubicBezTo>
                  <a:pt x="461" y="443"/>
                  <a:pt x="474" y="442"/>
                  <a:pt x="474" y="442"/>
                </a:cubicBezTo>
                <a:cubicBezTo>
                  <a:pt x="489" y="472"/>
                  <a:pt x="514" y="425"/>
                  <a:pt x="514" y="425"/>
                </a:cubicBezTo>
                <a:cubicBezTo>
                  <a:pt x="656" y="235"/>
                  <a:pt x="656" y="287"/>
                  <a:pt x="656" y="287"/>
                </a:cubicBezTo>
                <a:cubicBezTo>
                  <a:pt x="666" y="311"/>
                  <a:pt x="666" y="311"/>
                  <a:pt x="666" y="311"/>
                </a:cubicBezTo>
                <a:cubicBezTo>
                  <a:pt x="735" y="473"/>
                  <a:pt x="917" y="319"/>
                  <a:pt x="917" y="319"/>
                </a:cubicBezTo>
                <a:cubicBezTo>
                  <a:pt x="962" y="434"/>
                  <a:pt x="1122" y="335"/>
                  <a:pt x="1122" y="335"/>
                </a:cubicBezTo>
                <a:cubicBezTo>
                  <a:pt x="948" y="567"/>
                  <a:pt x="924" y="814"/>
                  <a:pt x="924" y="814"/>
                </a:cubicBezTo>
                <a:cubicBezTo>
                  <a:pt x="912" y="906"/>
                  <a:pt x="952" y="917"/>
                  <a:pt x="952" y="917"/>
                </a:cubicBezTo>
                <a:cubicBezTo>
                  <a:pt x="1051" y="954"/>
                  <a:pt x="1117" y="673"/>
                  <a:pt x="1117" y="673"/>
                </a:cubicBezTo>
                <a:cubicBezTo>
                  <a:pt x="1210" y="346"/>
                  <a:pt x="1210" y="346"/>
                  <a:pt x="1210" y="346"/>
                </a:cubicBezTo>
                <a:cubicBezTo>
                  <a:pt x="1225" y="286"/>
                  <a:pt x="1233" y="285"/>
                  <a:pt x="1233" y="285"/>
                </a:cubicBezTo>
                <a:cubicBezTo>
                  <a:pt x="1238" y="278"/>
                  <a:pt x="1241" y="275"/>
                  <a:pt x="1241" y="275"/>
                </a:cubicBezTo>
                <a:cubicBezTo>
                  <a:pt x="1249" y="270"/>
                  <a:pt x="1251" y="269"/>
                  <a:pt x="1251" y="269"/>
                </a:cubicBezTo>
                <a:cubicBezTo>
                  <a:pt x="1385" y="202"/>
                  <a:pt x="1457" y="264"/>
                  <a:pt x="1457" y="264"/>
                </a:cubicBezTo>
                <a:cubicBezTo>
                  <a:pt x="1543" y="326"/>
                  <a:pt x="1495" y="382"/>
                  <a:pt x="1495" y="382"/>
                </a:cubicBezTo>
                <a:cubicBezTo>
                  <a:pt x="1417" y="466"/>
                  <a:pt x="1317" y="427"/>
                  <a:pt x="1317" y="427"/>
                </a:cubicBezTo>
                <a:cubicBezTo>
                  <a:pt x="1276" y="407"/>
                  <a:pt x="1279" y="417"/>
                  <a:pt x="1279" y="417"/>
                </a:cubicBezTo>
                <a:cubicBezTo>
                  <a:pt x="1334" y="467"/>
                  <a:pt x="1411" y="456"/>
                  <a:pt x="1411" y="456"/>
                </a:cubicBezTo>
                <a:cubicBezTo>
                  <a:pt x="1478" y="451"/>
                  <a:pt x="1524" y="392"/>
                  <a:pt x="1524" y="392"/>
                </a:cubicBezTo>
                <a:cubicBezTo>
                  <a:pt x="1561" y="335"/>
                  <a:pt x="1515" y="273"/>
                  <a:pt x="1515" y="273"/>
                </a:cubicBezTo>
                <a:moveTo>
                  <a:pt x="213" y="416"/>
                </a:moveTo>
                <a:cubicBezTo>
                  <a:pt x="200" y="406"/>
                  <a:pt x="196" y="373"/>
                  <a:pt x="196" y="373"/>
                </a:cubicBezTo>
                <a:cubicBezTo>
                  <a:pt x="210" y="379"/>
                  <a:pt x="226" y="383"/>
                  <a:pt x="243" y="385"/>
                </a:cubicBezTo>
                <a:cubicBezTo>
                  <a:pt x="229" y="441"/>
                  <a:pt x="213" y="416"/>
                  <a:pt x="213" y="416"/>
                </a:cubicBezTo>
                <a:moveTo>
                  <a:pt x="1066" y="740"/>
                </a:moveTo>
                <a:cubicBezTo>
                  <a:pt x="1026" y="870"/>
                  <a:pt x="985" y="887"/>
                  <a:pt x="985" y="887"/>
                </a:cubicBezTo>
                <a:cubicBezTo>
                  <a:pt x="904" y="908"/>
                  <a:pt x="981" y="668"/>
                  <a:pt x="981" y="668"/>
                </a:cubicBezTo>
                <a:cubicBezTo>
                  <a:pt x="1061" y="400"/>
                  <a:pt x="1192" y="311"/>
                  <a:pt x="1192" y="311"/>
                </a:cubicBezTo>
                <a:cubicBezTo>
                  <a:pt x="1202" y="306"/>
                  <a:pt x="1066" y="740"/>
                  <a:pt x="1066" y="7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8" name="Freeform 71"/>
          <p:cNvSpPr>
            <a:spLocks/>
          </p:cNvSpPr>
          <p:nvPr userDrawn="1"/>
        </p:nvSpPr>
        <p:spPr bwMode="auto">
          <a:xfrm>
            <a:off x="4134292" y="3206269"/>
            <a:ext cx="3700365" cy="167644"/>
          </a:xfrm>
          <a:custGeom>
            <a:avLst/>
            <a:gdLst>
              <a:gd name="T0" fmla="*/ 0 w 3336"/>
              <a:gd name="T1" fmla="*/ 133 h 151"/>
              <a:gd name="T2" fmla="*/ 1733 w 3336"/>
              <a:gd name="T3" fmla="*/ 39 h 151"/>
              <a:gd name="T4" fmla="*/ 3336 w 3336"/>
              <a:gd name="T5" fmla="*/ 94 h 151"/>
              <a:gd name="T6" fmla="*/ 3323 w 3336"/>
              <a:gd name="T7" fmla="*/ 115 h 151"/>
              <a:gd name="T8" fmla="*/ 2158 w 3336"/>
              <a:gd name="T9" fmla="*/ 51 h 151"/>
              <a:gd name="T10" fmla="*/ 35 w 3336"/>
              <a:gd name="T11" fmla="*/ 151 h 151"/>
              <a:gd name="T12" fmla="*/ 0 w 3336"/>
              <a:gd name="T13" fmla="*/ 133 h 151"/>
            </a:gdLst>
            <a:ahLst/>
            <a:cxnLst>
              <a:cxn ang="0">
                <a:pos x="T0" y="T1"/>
              </a:cxn>
              <a:cxn ang="0">
                <a:pos x="T2" y="T3"/>
              </a:cxn>
              <a:cxn ang="0">
                <a:pos x="T4" y="T5"/>
              </a:cxn>
              <a:cxn ang="0">
                <a:pos x="T6" y="T7"/>
              </a:cxn>
              <a:cxn ang="0">
                <a:pos x="T8" y="T9"/>
              </a:cxn>
              <a:cxn ang="0">
                <a:pos x="T10" y="T11"/>
              </a:cxn>
              <a:cxn ang="0">
                <a:pos x="T12" y="T13"/>
              </a:cxn>
            </a:cxnLst>
            <a:rect l="0" t="0" r="r" b="b"/>
            <a:pathLst>
              <a:path w="3336" h="151">
                <a:moveTo>
                  <a:pt x="0" y="133"/>
                </a:moveTo>
                <a:cubicBezTo>
                  <a:pt x="0" y="133"/>
                  <a:pt x="1190" y="41"/>
                  <a:pt x="1733" y="39"/>
                </a:cubicBezTo>
                <a:cubicBezTo>
                  <a:pt x="1733" y="39"/>
                  <a:pt x="3108" y="0"/>
                  <a:pt x="3336" y="94"/>
                </a:cubicBezTo>
                <a:cubicBezTo>
                  <a:pt x="3323" y="115"/>
                  <a:pt x="3323" y="115"/>
                  <a:pt x="3323" y="115"/>
                </a:cubicBezTo>
                <a:cubicBezTo>
                  <a:pt x="3323" y="115"/>
                  <a:pt x="3023" y="45"/>
                  <a:pt x="2158" y="51"/>
                </a:cubicBezTo>
                <a:cubicBezTo>
                  <a:pt x="2158" y="51"/>
                  <a:pt x="524" y="82"/>
                  <a:pt x="35" y="151"/>
                </a:cubicBezTo>
                <a:lnTo>
                  <a:pt x="0"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9" name="Freeform 72"/>
          <p:cNvSpPr>
            <a:spLocks/>
          </p:cNvSpPr>
          <p:nvPr userDrawn="1"/>
        </p:nvSpPr>
        <p:spPr bwMode="auto">
          <a:xfrm>
            <a:off x="8390181" y="2721652"/>
            <a:ext cx="75604" cy="93448"/>
          </a:xfrm>
          <a:custGeom>
            <a:avLst/>
            <a:gdLst>
              <a:gd name="T0" fmla="*/ 161 w 161"/>
              <a:gd name="T1" fmla="*/ 0 h 199"/>
              <a:gd name="T2" fmla="*/ 161 w 161"/>
              <a:gd name="T3" fmla="*/ 29 h 199"/>
              <a:gd name="T4" fmla="*/ 97 w 161"/>
              <a:gd name="T5" fmla="*/ 29 h 199"/>
              <a:gd name="T6" fmla="*/ 97 w 161"/>
              <a:gd name="T7" fmla="*/ 199 h 199"/>
              <a:gd name="T8" fmla="*/ 67 w 161"/>
              <a:gd name="T9" fmla="*/ 199 h 199"/>
              <a:gd name="T10" fmla="*/ 67 w 161"/>
              <a:gd name="T11" fmla="*/ 29 h 199"/>
              <a:gd name="T12" fmla="*/ 0 w 161"/>
              <a:gd name="T13" fmla="*/ 29 h 199"/>
              <a:gd name="T14" fmla="*/ 0 w 161"/>
              <a:gd name="T15" fmla="*/ 0 h 199"/>
              <a:gd name="T16" fmla="*/ 161 w 161"/>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99">
                <a:moveTo>
                  <a:pt x="161" y="0"/>
                </a:moveTo>
                <a:lnTo>
                  <a:pt x="161" y="29"/>
                </a:lnTo>
                <a:lnTo>
                  <a:pt x="97" y="29"/>
                </a:lnTo>
                <a:lnTo>
                  <a:pt x="97" y="199"/>
                </a:lnTo>
                <a:lnTo>
                  <a:pt x="67" y="199"/>
                </a:lnTo>
                <a:lnTo>
                  <a:pt x="67" y="29"/>
                </a:lnTo>
                <a:lnTo>
                  <a:pt x="0" y="29"/>
                </a:lnTo>
                <a:lnTo>
                  <a:pt x="0" y="0"/>
                </a:ln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0" name="Freeform 73"/>
          <p:cNvSpPr>
            <a:spLocks/>
          </p:cNvSpPr>
          <p:nvPr userDrawn="1"/>
        </p:nvSpPr>
        <p:spPr bwMode="auto">
          <a:xfrm>
            <a:off x="8477056" y="2721652"/>
            <a:ext cx="88752" cy="93448"/>
          </a:xfrm>
          <a:custGeom>
            <a:avLst/>
            <a:gdLst>
              <a:gd name="T0" fmla="*/ 80 w 80"/>
              <a:gd name="T1" fmla="*/ 0 h 84"/>
              <a:gd name="T2" fmla="*/ 80 w 80"/>
              <a:gd name="T3" fmla="*/ 84 h 84"/>
              <a:gd name="T4" fmla="*/ 67 w 80"/>
              <a:gd name="T5" fmla="*/ 84 h 84"/>
              <a:gd name="T6" fmla="*/ 67 w 80"/>
              <a:gd name="T7" fmla="*/ 52 h 84"/>
              <a:gd name="T8" fmla="*/ 68 w 80"/>
              <a:gd name="T9" fmla="*/ 22 h 84"/>
              <a:gd name="T10" fmla="*/ 68 w 80"/>
              <a:gd name="T11" fmla="*/ 22 h 84"/>
              <a:gd name="T12" fmla="*/ 60 w 80"/>
              <a:gd name="T13" fmla="*/ 35 h 84"/>
              <a:gd name="T14" fmla="*/ 44 w 80"/>
              <a:gd name="T15" fmla="*/ 63 h 84"/>
              <a:gd name="T16" fmla="*/ 37 w 80"/>
              <a:gd name="T17" fmla="*/ 63 h 84"/>
              <a:gd name="T18" fmla="*/ 20 w 80"/>
              <a:gd name="T19" fmla="*/ 35 h 84"/>
              <a:gd name="T20" fmla="*/ 13 w 80"/>
              <a:gd name="T21" fmla="*/ 22 h 84"/>
              <a:gd name="T22" fmla="*/ 13 w 80"/>
              <a:gd name="T23" fmla="*/ 22 h 84"/>
              <a:gd name="T24" fmla="*/ 13 w 80"/>
              <a:gd name="T25" fmla="*/ 52 h 84"/>
              <a:gd name="T26" fmla="*/ 13 w 80"/>
              <a:gd name="T27" fmla="*/ 84 h 84"/>
              <a:gd name="T28" fmla="*/ 0 w 80"/>
              <a:gd name="T29" fmla="*/ 84 h 84"/>
              <a:gd name="T30" fmla="*/ 0 w 80"/>
              <a:gd name="T31" fmla="*/ 0 h 84"/>
              <a:gd name="T32" fmla="*/ 13 w 80"/>
              <a:gd name="T33" fmla="*/ 0 h 84"/>
              <a:gd name="T34" fmla="*/ 32 w 80"/>
              <a:gd name="T35" fmla="*/ 32 h 84"/>
              <a:gd name="T36" fmla="*/ 40 w 80"/>
              <a:gd name="T37" fmla="*/ 46 h 84"/>
              <a:gd name="T38" fmla="*/ 40 w 80"/>
              <a:gd name="T39" fmla="*/ 46 h 84"/>
              <a:gd name="T40" fmla="*/ 49 w 80"/>
              <a:gd name="T41" fmla="*/ 32 h 84"/>
              <a:gd name="T42" fmla="*/ 68 w 80"/>
              <a:gd name="T43" fmla="*/ 0 h 84"/>
              <a:gd name="T44" fmla="*/ 80 w 80"/>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84">
                <a:moveTo>
                  <a:pt x="80" y="0"/>
                </a:moveTo>
                <a:cubicBezTo>
                  <a:pt x="80" y="84"/>
                  <a:pt x="80" y="84"/>
                  <a:pt x="80" y="84"/>
                </a:cubicBezTo>
                <a:cubicBezTo>
                  <a:pt x="67" y="84"/>
                  <a:pt x="67" y="84"/>
                  <a:pt x="67" y="84"/>
                </a:cubicBezTo>
                <a:cubicBezTo>
                  <a:pt x="67" y="52"/>
                  <a:pt x="67" y="52"/>
                  <a:pt x="67" y="52"/>
                </a:cubicBezTo>
                <a:cubicBezTo>
                  <a:pt x="67" y="36"/>
                  <a:pt x="68" y="22"/>
                  <a:pt x="68" y="22"/>
                </a:cubicBezTo>
                <a:cubicBezTo>
                  <a:pt x="68" y="22"/>
                  <a:pt x="68" y="22"/>
                  <a:pt x="68" y="22"/>
                </a:cubicBezTo>
                <a:cubicBezTo>
                  <a:pt x="67" y="22"/>
                  <a:pt x="62" y="31"/>
                  <a:pt x="60" y="35"/>
                </a:cubicBezTo>
                <a:cubicBezTo>
                  <a:pt x="44" y="63"/>
                  <a:pt x="44" y="63"/>
                  <a:pt x="44" y="63"/>
                </a:cubicBezTo>
                <a:cubicBezTo>
                  <a:pt x="37" y="63"/>
                  <a:pt x="37" y="63"/>
                  <a:pt x="37" y="63"/>
                </a:cubicBezTo>
                <a:cubicBezTo>
                  <a:pt x="20" y="35"/>
                  <a:pt x="20" y="35"/>
                  <a:pt x="20" y="35"/>
                </a:cubicBezTo>
                <a:cubicBezTo>
                  <a:pt x="18" y="31"/>
                  <a:pt x="13" y="22"/>
                  <a:pt x="13" y="22"/>
                </a:cubicBezTo>
                <a:cubicBezTo>
                  <a:pt x="13" y="22"/>
                  <a:pt x="13" y="22"/>
                  <a:pt x="13" y="22"/>
                </a:cubicBezTo>
                <a:cubicBezTo>
                  <a:pt x="13" y="22"/>
                  <a:pt x="13" y="36"/>
                  <a:pt x="13" y="52"/>
                </a:cubicBezTo>
                <a:cubicBezTo>
                  <a:pt x="13" y="84"/>
                  <a:pt x="13" y="84"/>
                  <a:pt x="13" y="84"/>
                </a:cubicBezTo>
                <a:cubicBezTo>
                  <a:pt x="0" y="84"/>
                  <a:pt x="0" y="84"/>
                  <a:pt x="0" y="84"/>
                </a:cubicBezTo>
                <a:cubicBezTo>
                  <a:pt x="0" y="0"/>
                  <a:pt x="0" y="0"/>
                  <a:pt x="0" y="0"/>
                </a:cubicBezTo>
                <a:cubicBezTo>
                  <a:pt x="13" y="0"/>
                  <a:pt x="13" y="0"/>
                  <a:pt x="13" y="0"/>
                </a:cubicBezTo>
                <a:cubicBezTo>
                  <a:pt x="32" y="32"/>
                  <a:pt x="32" y="32"/>
                  <a:pt x="32" y="32"/>
                </a:cubicBezTo>
                <a:cubicBezTo>
                  <a:pt x="39" y="43"/>
                  <a:pt x="40" y="46"/>
                  <a:pt x="40" y="46"/>
                </a:cubicBezTo>
                <a:cubicBezTo>
                  <a:pt x="40" y="46"/>
                  <a:pt x="40" y="46"/>
                  <a:pt x="40" y="46"/>
                </a:cubicBezTo>
                <a:cubicBezTo>
                  <a:pt x="40" y="46"/>
                  <a:pt x="42" y="43"/>
                  <a:pt x="49" y="32"/>
                </a:cubicBezTo>
                <a:cubicBezTo>
                  <a:pt x="68" y="0"/>
                  <a:pt x="68" y="0"/>
                  <a:pt x="68" y="0"/>
                </a:cubicBezTo>
                <a:lnTo>
                  <a:pt x="8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1" name="TextBox 110"/>
          <p:cNvSpPr txBox="1"/>
          <p:nvPr userDrawn="1"/>
        </p:nvSpPr>
        <p:spPr>
          <a:xfrm>
            <a:off x="3544705" y="4120536"/>
            <a:ext cx="4288482" cy="241285"/>
          </a:xfrm>
          <a:prstGeom prst="rect">
            <a:avLst/>
          </a:prstGeom>
          <a:noFill/>
        </p:spPr>
        <p:txBody>
          <a:bodyPr wrap="none" lIns="0" tIns="0" rIns="0" bIns="0" rtlCol="0" anchor="ctr" anchorCtr="0">
            <a:spAutoFit/>
          </a:bodyPr>
          <a:lstStyle/>
          <a:p>
            <a:pPr marL="0" marR="0" lvl="0" indent="0" algn="l" defTabSz="1024103"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prstClr val="white"/>
                </a:solidFill>
                <a:effectLst/>
                <a:uLnTx/>
                <a:uFillTx/>
                <a:latin typeface="Calibri"/>
                <a:ea typeface="+mn-ea"/>
                <a:cs typeface="+mn-cs"/>
              </a:rPr>
              <a:t>$6.8 </a:t>
            </a:r>
            <a:r>
              <a:rPr kumimoji="0" lang="en-US" sz="1568" b="0" i="0" u="none" strike="noStrike" kern="1200" cap="none" spc="0" normalizeH="0" baseline="0" noProof="0" dirty="0">
                <a:ln>
                  <a:noFill/>
                </a:ln>
                <a:solidFill>
                  <a:prstClr val="white"/>
                </a:solidFill>
                <a:effectLst/>
                <a:uLnTx/>
                <a:uFillTx/>
                <a:latin typeface="Calibri"/>
                <a:ea typeface="+mn-ea"/>
                <a:cs typeface="+mn-cs"/>
              </a:rPr>
              <a:t>BILLION | </a:t>
            </a:r>
            <a:r>
              <a:rPr kumimoji="0" lang="en-US" sz="1568" b="1" i="0" u="none" strike="noStrike" kern="1200" cap="none" spc="0" normalizeH="0" baseline="0" noProof="0" dirty="0">
                <a:ln>
                  <a:noFill/>
                </a:ln>
                <a:solidFill>
                  <a:prstClr val="white"/>
                </a:solidFill>
                <a:effectLst/>
                <a:uLnTx/>
                <a:uFillTx/>
                <a:latin typeface="Calibri"/>
                <a:ea typeface="+mn-ea"/>
                <a:cs typeface="+mn-cs"/>
              </a:rPr>
              <a:t>109,000</a:t>
            </a:r>
            <a:r>
              <a:rPr kumimoji="0" lang="en-US" sz="1568" b="0" i="0" u="none" strike="noStrike" kern="1200" cap="none" spc="0" normalizeH="0" baseline="0" noProof="0" dirty="0">
                <a:ln>
                  <a:noFill/>
                </a:ln>
                <a:solidFill>
                  <a:prstClr val="white"/>
                </a:solidFill>
                <a:effectLst/>
                <a:uLnTx/>
                <a:uFillTx/>
                <a:latin typeface="Calibri"/>
                <a:ea typeface="+mn-ea"/>
                <a:cs typeface="+mn-cs"/>
              </a:rPr>
              <a:t> EMPLOYEES | </a:t>
            </a:r>
            <a:r>
              <a:rPr kumimoji="0" lang="en-US" sz="1568" b="1" i="0" u="none" strike="noStrike" kern="1200" cap="none" spc="0" normalizeH="0" baseline="0" noProof="0" dirty="0">
                <a:ln>
                  <a:noFill/>
                </a:ln>
                <a:solidFill>
                  <a:prstClr val="white"/>
                </a:solidFill>
                <a:effectLst/>
                <a:uLnTx/>
                <a:uFillTx/>
                <a:latin typeface="Calibri"/>
                <a:ea typeface="+mn-ea"/>
                <a:cs typeface="+mn-cs"/>
              </a:rPr>
              <a:t>31</a:t>
            </a:r>
            <a:r>
              <a:rPr kumimoji="0" lang="en-US" sz="1568" b="0" i="0" u="none" strike="noStrike" kern="1200" cap="none" spc="0" normalizeH="0" baseline="0" noProof="0" dirty="0">
                <a:ln>
                  <a:noFill/>
                </a:ln>
                <a:solidFill>
                  <a:prstClr val="white"/>
                </a:solidFill>
                <a:effectLst/>
                <a:uLnTx/>
                <a:uFillTx/>
                <a:latin typeface="Calibri"/>
                <a:ea typeface="+mn-ea"/>
                <a:cs typeface="+mn-cs"/>
              </a:rPr>
              <a:t> COUNTRIES</a:t>
            </a:r>
          </a:p>
        </p:txBody>
      </p:sp>
    </p:spTree>
    <p:extLst>
      <p:ext uri="{BB962C8B-B14F-4D97-AF65-F5344CB8AC3E}">
        <p14:creationId xmlns:p14="http://schemas.microsoft.com/office/powerpoint/2010/main" val="303559124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130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bwMode="auto">
          <a:xfrm>
            <a:off x="118241" y="851792"/>
            <a:ext cx="10917621" cy="715815"/>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82808" tIns="41404" rIns="82808" bIns="41404" numCol="1" rtlCol="0" anchor="t" anchorCtr="0" compatLnSpc="1">
            <a:prstTxWarp prst="textNoShape">
              <a:avLst/>
            </a:prstTxWarp>
          </a:bodyPr>
          <a:lstStyle/>
          <a:p>
            <a:endParaRPr lang="en-US" sz="3300" dirty="0">
              <a:solidFill>
                <a:prstClr val="black"/>
              </a:solidFill>
              <a:latin typeface="Cambria" pitchFamily="18" charset="0"/>
            </a:endParaRPr>
          </a:p>
        </p:txBody>
      </p:sp>
    </p:spTree>
    <p:extLst>
      <p:ext uri="{BB962C8B-B14F-4D97-AF65-F5344CB8AC3E}">
        <p14:creationId xmlns:p14="http://schemas.microsoft.com/office/powerpoint/2010/main" val="1068346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11" name="Rectangle 6"/>
          <p:cNvSpPr>
            <a:spLocks/>
          </p:cNvSpPr>
          <p:nvPr userDrawn="1"/>
        </p:nvSpPr>
        <p:spPr bwMode="auto">
          <a:xfrm>
            <a:off x="8702850" y="6597039"/>
            <a:ext cx="30779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algn="r"/>
            <a:r>
              <a:rPr lang="en-US" sz="800" dirty="0">
                <a:ea typeface="Verdana" pitchFamily="34" charset="0"/>
                <a:cs typeface="Arial" pitchFamily="34" charset="0"/>
              </a:rPr>
              <a:t>Copyright © 2015 HCL Technologies Limited  |  www.hcltech.com</a:t>
            </a:r>
          </a:p>
        </p:txBody>
      </p:sp>
      <p:grpSp>
        <p:nvGrpSpPr>
          <p:cNvPr id="3" name="Group 5"/>
          <p:cNvGrpSpPr>
            <a:grpSpLocks noChangeAspect="1"/>
          </p:cNvGrpSpPr>
          <p:nvPr userDrawn="1"/>
        </p:nvGrpSpPr>
        <p:grpSpPr bwMode="auto">
          <a:xfrm>
            <a:off x="10831204" y="6446262"/>
            <a:ext cx="943220"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pic>
        <p:nvPicPr>
          <p:cNvPr id="19" name="Picture 18"/>
          <p:cNvPicPr>
            <a:picLocks noChangeAspect="1"/>
          </p:cNvPicPr>
          <p:nvPr userDrawn="1"/>
        </p:nvPicPr>
        <p:blipFill>
          <a:blip r:embed="rId2"/>
          <a:stretch>
            <a:fillRect/>
          </a:stretch>
        </p:blipFill>
        <p:spPr>
          <a:xfrm>
            <a:off x="0" y="0"/>
            <a:ext cx="12217443" cy="6864691"/>
          </a:xfrm>
          <a:prstGeom prst="rect">
            <a:avLst/>
          </a:prstGeom>
        </p:spPr>
      </p:pic>
    </p:spTree>
    <p:extLst>
      <p:ext uri="{BB962C8B-B14F-4D97-AF65-F5344CB8AC3E}">
        <p14:creationId xmlns:p14="http://schemas.microsoft.com/office/powerpoint/2010/main" val="175775335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A2D7-872F-42F2-BC78-EEF61E9AAD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29F59-9AD4-4193-BA14-D2EC45E55A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5333409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7" name="Picture 16"/>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90413" cy="4660823"/>
          </a:xfrm>
          <a:prstGeom prst="rect">
            <a:avLst/>
          </a:prstGeom>
          <a:noFill/>
        </p:spPr>
      </p:pic>
      <p:pic>
        <p:nvPicPr>
          <p:cNvPr id="1027" name="Picture 3" descr="G:\Jobs\Layout &amp; Template\Temp\Template_1\ECS Template - Cover.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89720"/>
          <a:stretch/>
        </p:blipFill>
        <p:spPr bwMode="auto">
          <a:xfrm>
            <a:off x="1589" y="4572001"/>
            <a:ext cx="12188824" cy="523875"/>
          </a:xfrm>
          <a:prstGeom prst="rect">
            <a:avLst/>
          </a:prstGeom>
          <a:noFill/>
          <a:extLst>
            <a:ext uri="{909E8E84-426E-40DD-AFC4-6F175D3DCCD1}">
              <a14:hiddenFill xmlns:a14="http://schemas.microsoft.com/office/drawing/2010/main">
                <a:solidFill>
                  <a:srgbClr val="FFFFFF"/>
                </a:solidFill>
              </a14:hiddenFill>
            </a:ext>
          </a:extLst>
        </p:spPr>
      </p:pic>
      <p:sp>
        <p:nvSpPr>
          <p:cNvPr id="1433603" name="Rectangle 3"/>
          <p:cNvSpPr>
            <a:spLocks noGrp="1" noChangeArrowheads="1"/>
          </p:cNvSpPr>
          <p:nvPr>
            <p:ph type="ctrTitle" hasCustomPrompt="1"/>
          </p:nvPr>
        </p:nvSpPr>
        <p:spPr>
          <a:xfrm>
            <a:off x="406399" y="4953000"/>
            <a:ext cx="11356369" cy="685800"/>
          </a:xfrm>
        </p:spPr>
        <p:txBody>
          <a:bodyPr lIns="91440" rIns="91440"/>
          <a:lstStyle>
            <a:lvl1pPr>
              <a:lnSpc>
                <a:spcPct val="125000"/>
              </a:lnSpc>
              <a:defRPr sz="2800">
                <a:solidFill>
                  <a:srgbClr val="00529B"/>
                </a:solidFill>
                <a:latin typeface="+mj-lt"/>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06399" y="5638800"/>
            <a:ext cx="11356369" cy="685800"/>
          </a:xfrm>
        </p:spPr>
        <p:txBody>
          <a:bodyPr/>
          <a:lstStyle>
            <a:lvl1pPr marL="0" indent="0">
              <a:buFont typeface="Wingdings 2" pitchFamily="18" charset="2"/>
              <a:buNone/>
              <a:defRPr sz="2000" b="0">
                <a:solidFill>
                  <a:schemeClr val="tx1">
                    <a:lumMod val="75000"/>
                    <a:lumOff val="25000"/>
                  </a:schemeClr>
                </a:solidFill>
                <a:latin typeface="+mj-lt"/>
              </a:defRPr>
            </a:lvl1pPr>
          </a:lstStyle>
          <a:p>
            <a:r>
              <a:rPr lang="en-US" dirty="0"/>
              <a:t>CLICK TO EDIT MASTER SUBTITLE STYLE</a:t>
            </a:r>
          </a:p>
        </p:txBody>
      </p:sp>
      <p:sp>
        <p:nvSpPr>
          <p:cNvPr id="11" name="Rectangle 6"/>
          <p:cNvSpPr>
            <a:spLocks/>
          </p:cNvSpPr>
          <p:nvPr userDrawn="1"/>
        </p:nvSpPr>
        <p:spPr bwMode="auto">
          <a:xfrm>
            <a:off x="8703653" y="6597039"/>
            <a:ext cx="30771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12" name="Group 5"/>
          <p:cNvGrpSpPr>
            <a:grpSpLocks noChangeAspect="1"/>
          </p:cNvGrpSpPr>
          <p:nvPr userDrawn="1"/>
        </p:nvGrpSpPr>
        <p:grpSpPr bwMode="auto">
          <a:xfrm>
            <a:off x="10831204" y="6446252"/>
            <a:ext cx="943221"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383934321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77175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913286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252646"/>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3.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13.xml"/><Relationship Id="rId7" Type="http://schemas.openxmlformats.org/officeDocument/2006/relationships/theme" Target="../theme/theme4.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7.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200" y="260022"/>
            <a:ext cx="10477986" cy="61233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79199" y="1249341"/>
            <a:ext cx="11345747" cy="49276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Rectangle 13"/>
          <p:cNvSpPr>
            <a:spLocks noChangeArrowheads="1"/>
          </p:cNvSpPr>
          <p:nvPr userDrawn="1"/>
        </p:nvSpPr>
        <p:spPr bwMode="auto">
          <a:xfrm>
            <a:off x="379199" y="6592375"/>
            <a:ext cx="110608" cy="97929"/>
          </a:xfrm>
          <a:prstGeom prst="rect">
            <a:avLst/>
          </a:prstGeom>
          <a:noFill/>
          <a:ln w="9525">
            <a:noFill/>
            <a:miter lim="800000"/>
            <a:headEnd/>
            <a:tailEnd/>
          </a:ln>
        </p:spPr>
        <p:txBody>
          <a:bodyPr wrap="none" lIns="0" tIns="0" rIns="0" bIns="0" anchor="ctr" anchorCtr="1">
            <a:spAutoFit/>
          </a:bodyPr>
          <a:lstStyle/>
          <a:p>
            <a:pPr algn="r" defTabSz="760512" eaLnBrk="0" fontAlgn="auto" hangingPunct="0">
              <a:spcBef>
                <a:spcPts val="0"/>
              </a:spcBef>
              <a:spcAft>
                <a:spcPts val="0"/>
              </a:spcAft>
              <a:defRPr/>
            </a:pPr>
            <a:fld id="{70DF7A75-D80B-459D-B033-E7BFAB0290B5}" type="slidenum">
              <a:rPr lang="it-IT" sz="700">
                <a:solidFill>
                  <a:srgbClr val="000000"/>
                </a:solidFill>
                <a:ea typeface="Arial" charset="0"/>
                <a:cs typeface="Arial" charset="0"/>
              </a:rPr>
              <a:pPr algn="r" defTabSz="760512" eaLnBrk="0" fontAlgn="auto" hangingPunct="0">
                <a:spcBef>
                  <a:spcPts val="0"/>
                </a:spcBef>
                <a:spcAft>
                  <a:spcPts val="0"/>
                </a:spcAft>
                <a:defRPr/>
              </a:pPr>
              <a:t>‹#›</a:t>
            </a:fld>
            <a:endParaRPr lang="it-IT" sz="700">
              <a:solidFill>
                <a:srgbClr val="000000"/>
              </a:solidFill>
              <a:ea typeface="Arial" charset="0"/>
              <a:cs typeface="Arial" charset="0"/>
            </a:endParaRPr>
          </a:p>
        </p:txBody>
      </p:sp>
      <p:cxnSp>
        <p:nvCxnSpPr>
          <p:cNvPr id="24" name="Straight Connector 23"/>
          <p:cNvCxnSpPr/>
          <p:nvPr userDrawn="1"/>
        </p:nvCxnSpPr>
        <p:spPr bwMode="auto">
          <a:xfrm>
            <a:off x="622800" y="6513647"/>
            <a:ext cx="0" cy="344353"/>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5" name="Rectangle 24"/>
          <p:cNvSpPr/>
          <p:nvPr userDrawn="1"/>
        </p:nvSpPr>
        <p:spPr>
          <a:xfrm>
            <a:off x="7103987" y="6554367"/>
            <a:ext cx="4580015" cy="173944"/>
          </a:xfrm>
          <a:prstGeom prst="rect">
            <a:avLst/>
          </a:prstGeom>
        </p:spPr>
        <p:txBody>
          <a:bodyPr lIns="82808" tIns="41404" rIns="82808" bIns="41404">
            <a:spAutoFit/>
          </a:bodyPr>
          <a:lstStyle/>
          <a:p>
            <a:pPr algn="r" fontAlgn="auto">
              <a:spcBef>
                <a:spcPts val="0"/>
              </a:spcBef>
              <a:spcAft>
                <a:spcPts val="0"/>
              </a:spcAft>
            </a:pPr>
            <a:r>
              <a:rPr lang="en-US" sz="700" dirty="0">
                <a:solidFill>
                  <a:srgbClr val="000000"/>
                </a:solidFill>
                <a:ea typeface="Arial" charset="0"/>
                <a:cs typeface="Arial" charset="0"/>
              </a:rPr>
              <a:t>Copyright © 2016 HCL Technologies Limited  |  www.hcltech.com</a:t>
            </a:r>
          </a:p>
        </p:txBody>
      </p:sp>
      <p:pic>
        <p:nvPicPr>
          <p:cNvPr id="26" name="Picture 25"/>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0123607" y="6248400"/>
            <a:ext cx="1601339" cy="333233"/>
          </a:xfrm>
          <a:prstGeom prst="rect">
            <a:avLst/>
          </a:prstGeom>
        </p:spPr>
      </p:pic>
      <p:sp>
        <p:nvSpPr>
          <p:cNvPr id="27" name="Rectangle 26"/>
          <p:cNvSpPr/>
          <p:nvPr userDrawn="1"/>
        </p:nvSpPr>
        <p:spPr>
          <a:xfrm>
            <a:off x="657793" y="6554367"/>
            <a:ext cx="2907323" cy="173944"/>
          </a:xfrm>
          <a:prstGeom prst="rect">
            <a:avLst/>
          </a:prstGeom>
        </p:spPr>
        <p:txBody>
          <a:bodyPr wrap="square" lIns="82808" tIns="41404" rIns="82808" bIns="41404">
            <a:spAutoFit/>
          </a:bodyPr>
          <a:lstStyle/>
          <a:p>
            <a:pPr fontAlgn="auto">
              <a:spcBef>
                <a:spcPts val="0"/>
              </a:spcBef>
              <a:spcAft>
                <a:spcPts val="0"/>
              </a:spcAft>
            </a:pPr>
            <a:r>
              <a:rPr lang="en-US" sz="700" dirty="0">
                <a:solidFill>
                  <a:prstClr val="black"/>
                </a:solidFill>
                <a:ea typeface="Arial" charset="0"/>
                <a:cs typeface="Arial" charset="0"/>
              </a:rPr>
              <a:t>HCL Technologies Confidential   </a:t>
            </a:r>
          </a:p>
        </p:txBody>
      </p:sp>
      <p:cxnSp>
        <p:nvCxnSpPr>
          <p:cNvPr id="7" name="Straight Connector 6"/>
          <p:cNvCxnSpPr/>
          <p:nvPr userDrawn="1"/>
        </p:nvCxnSpPr>
        <p:spPr>
          <a:xfrm>
            <a:off x="379199" y="1072055"/>
            <a:ext cx="113457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A8CD1CE-20F4-4AA3-A93C-E4BDC920ACB4}"/>
              </a:ext>
            </a:extLst>
          </p:cNvPr>
          <p:cNvSpPr txBox="1"/>
          <p:nvPr userDrawn="1">
            <p:extLst>
              <p:ext uri="{1162E1C5-73C7-4A58-AE30-91384D911F3F}">
                <p184:classification xmlns:p184="http://schemas.microsoft.com/office/powerpoint/2018/4/main" val="watermark"/>
              </p:ext>
            </p:extLst>
          </p:nvPr>
        </p:nvSpPr>
        <p:spPr>
          <a:xfrm rot="-1800000">
            <a:off x="5691188" y="3352800"/>
            <a:ext cx="654050" cy="152400"/>
          </a:xfrm>
          <a:prstGeom prst="rect">
            <a:avLst/>
          </a:prstGeom>
        </p:spPr>
        <p:txBody>
          <a:bodyPr horzOverflow="overflow" lIns="0" tIns="0" rIns="0" bIns="0">
            <a:spAutoFit/>
          </a:bodyPr>
          <a:lstStyle/>
          <a:p>
            <a:pPr algn="ctr"/>
            <a:r>
              <a:rPr lang="en-US" sz="1000">
                <a:solidFill>
                  <a:srgbClr val="0000FF"/>
                </a:solidFill>
                <a:latin typeface="Calibri" panose="020F0502020204030204" pitchFamily="34" charset="0"/>
                <a:cs typeface="Calibri" panose="020F0502020204030204" pitchFamily="34" charset="0"/>
              </a:rPr>
              <a:t>Confidential</a:t>
            </a:r>
          </a:p>
        </p:txBody>
      </p:sp>
    </p:spTree>
    <p:extLst>
      <p:ext uri="{BB962C8B-B14F-4D97-AF65-F5344CB8AC3E}">
        <p14:creationId xmlns:p14="http://schemas.microsoft.com/office/powerpoint/2010/main" val="387312833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Lst>
  <p:txStyles>
    <p:titleStyle>
      <a:lvl1pPr algn="l" defTabSz="914400" rtl="0" eaLnBrk="1" latinLnBrk="0" hangingPunct="1">
        <a:lnSpc>
          <a:spcPct val="90000"/>
        </a:lnSpc>
        <a:spcBef>
          <a:spcPct val="0"/>
        </a:spcBef>
        <a:buNone/>
        <a:defRPr sz="3200" b="1" kern="1200" cap="all" baseline="0">
          <a:solidFill>
            <a:schemeClr val="bg2"/>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2" y="1219201"/>
            <a:ext cx="11379200" cy="4976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2" y="118755"/>
            <a:ext cx="113792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45720" rIns="45720" bIns="45720" numCol="1" anchor="t" anchorCtr="0" compatLnSpc="1">
            <a:prstTxWarp prst="textNoShape">
              <a:avLst/>
            </a:prstTxWarp>
            <a:spAutoFit/>
          </a:bodyPr>
          <a:lstStyle/>
          <a:p>
            <a:pPr lvl="0"/>
            <a:r>
              <a:rPr lang="en-US" dirty="0"/>
              <a:t>Click to edit Master title style</a:t>
            </a:r>
          </a:p>
        </p:txBody>
      </p:sp>
      <p:pic>
        <p:nvPicPr>
          <p:cNvPr id="15" name="Picture 14" descr="HCL logo-09.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17708" t="28162" r="16433" b="25386"/>
          <a:stretch/>
        </p:blipFill>
        <p:spPr bwMode="auto">
          <a:xfrm>
            <a:off x="10641368" y="6287948"/>
            <a:ext cx="1349406" cy="307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Rectangle 15"/>
          <p:cNvSpPr/>
          <p:nvPr userDrawn="1"/>
        </p:nvSpPr>
        <p:spPr>
          <a:xfrm>
            <a:off x="406400" y="6565685"/>
            <a:ext cx="26777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l" defTabSz="1217248" rtl="0" eaLnBrk="1" fontAlgn="auto" latinLnBrk="0" hangingPunct="1">
              <a:lnSpc>
                <a:spcPct val="100000"/>
              </a:lnSpc>
              <a:spcBef>
                <a:spcPts val="0"/>
              </a:spcBef>
              <a:spcAft>
                <a:spcPts val="0"/>
              </a:spcAft>
              <a:buClrTx/>
              <a:buSzTx/>
              <a:buFontTx/>
              <a:buNone/>
              <a:tabLst/>
              <a:defRPr/>
            </a:pPr>
            <a:fld id="{6859F80E-620D-49A1-BE04-AB53E30ABC2A}" type="slidenum">
              <a:rPr kumimoji="0" lang="it-IT" sz="1000" b="0" i="0" u="none" strike="noStrike" kern="1200" cap="none" spc="0" normalizeH="0" baseline="0" noProof="0">
                <a:ln>
                  <a:noFill/>
                </a:ln>
                <a:solidFill>
                  <a:srgbClr val="404040"/>
                </a:solidFill>
                <a:effectLst/>
                <a:uLnTx/>
                <a:uFillTx/>
                <a:latin typeface="Calibri" panose="020F0502020204030204" pitchFamily="34" charset="0"/>
                <a:ea typeface="+mn-ea"/>
                <a:cs typeface="Segoe UI" panose="020B0502040204020203" pitchFamily="34" charset="0"/>
              </a:rPr>
              <a:pPr marL="0" marR="0" lvl="0" indent="0" algn="l" defTabSz="1217248" rtl="0" eaLnBrk="1" fontAlgn="auto" latinLnBrk="0" hangingPunct="1">
                <a:lnSpc>
                  <a:spcPct val="100000"/>
                </a:lnSpc>
                <a:spcBef>
                  <a:spcPts val="0"/>
                </a:spcBef>
                <a:spcAft>
                  <a:spcPts val="0"/>
                </a:spcAft>
                <a:buClrTx/>
                <a:buSzTx/>
                <a:buFontTx/>
                <a:buNone/>
                <a:tabLst/>
                <a:defRPr/>
              </a:pPr>
              <a:t>‹#›</a:t>
            </a:fld>
            <a:r>
              <a:rPr kumimoji="0" lang="it-IT" sz="1000" b="0" i="0" u="none" strike="noStrike" kern="1200" cap="none" spc="0" normalizeH="0" baseline="0" noProof="0" dirty="0">
                <a:ln>
                  <a:noFill/>
                </a:ln>
                <a:solidFill>
                  <a:srgbClr val="404040"/>
                </a:solidFill>
                <a:effectLst/>
                <a:uLnTx/>
                <a:uFillTx/>
                <a:latin typeface="Calibri" panose="020F0502020204030204" pitchFamily="34" charset="0"/>
                <a:ea typeface="+mn-ea"/>
                <a:cs typeface="Segoe UI" panose="020B0502040204020203" pitchFamily="34" charset="0"/>
              </a:rPr>
              <a:t>  |</a:t>
            </a:r>
            <a:endParaRPr kumimoji="0" lang="en-US" sz="1000" b="0" i="0" u="none" strike="noStrike" kern="1200" cap="none" spc="0" normalizeH="0" baseline="0" noProof="0" dirty="0">
              <a:ln>
                <a:noFill/>
              </a:ln>
              <a:solidFill>
                <a:srgbClr val="404040"/>
              </a:solidFill>
              <a:effectLst/>
              <a:uLnTx/>
              <a:uFillTx/>
              <a:latin typeface="Calibri" panose="020F0502020204030204" pitchFamily="34" charset="0"/>
              <a:ea typeface="+mn-ea"/>
              <a:cs typeface="Segoe UI" panose="020B0502040204020203" pitchFamily="34" charset="0"/>
            </a:endParaRPr>
          </a:p>
        </p:txBody>
      </p:sp>
      <p:cxnSp>
        <p:nvCxnSpPr>
          <p:cNvPr id="3" name="Straight Connector 2"/>
          <p:cNvCxnSpPr/>
          <p:nvPr userDrawn="1"/>
        </p:nvCxnSpPr>
        <p:spPr bwMode="auto">
          <a:xfrm>
            <a:off x="0" y="868680"/>
            <a:ext cx="12192127" cy="0"/>
          </a:xfrm>
          <a:prstGeom prst="line">
            <a:avLst/>
          </a:prstGeom>
          <a:solidFill>
            <a:schemeClr val="accent1"/>
          </a:solidFill>
          <a:ln w="19050" cap="flat" cmpd="sng" algn="ctr">
            <a:solidFill>
              <a:schemeClr val="bg2"/>
            </a:solidFill>
            <a:prstDash val="solid"/>
            <a:miter lim="800000"/>
            <a:headEnd type="none" w="med" len="med"/>
            <a:tailEnd type="none" w="med" len="med"/>
          </a:ln>
          <a:effectLst/>
        </p:spPr>
      </p:cxnSp>
      <p:sp>
        <p:nvSpPr>
          <p:cNvPr id="10" name="Rectangle 9"/>
          <p:cNvSpPr/>
          <p:nvPr userDrawn="1"/>
        </p:nvSpPr>
        <p:spPr>
          <a:xfrm>
            <a:off x="9009272" y="6565685"/>
            <a:ext cx="296793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r" defTabSz="121724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mn-ea"/>
                <a:cs typeface="Segoe UI" panose="020B0502040204020203" pitchFamily="34" charset="0"/>
              </a:rPr>
              <a:t>Copyright © 2016 HCL Technologies |  www.hcltech.com</a:t>
            </a:r>
          </a:p>
        </p:txBody>
      </p:sp>
      <p:sp>
        <p:nvSpPr>
          <p:cNvPr id="9" name="Rectangle 8"/>
          <p:cNvSpPr/>
          <p:nvPr userDrawn="1"/>
        </p:nvSpPr>
        <p:spPr>
          <a:xfrm>
            <a:off x="721490" y="6564344"/>
            <a:ext cx="774715"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r" defTabSz="121724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mn-ea"/>
                <a:cs typeface="Segoe UI" panose="020B0502040204020203" pitchFamily="34" charset="0"/>
              </a:rPr>
              <a:t>CONFIDENTIAL</a:t>
            </a:r>
          </a:p>
        </p:txBody>
      </p:sp>
      <p:sp>
        <p:nvSpPr>
          <p:cNvPr id="4" name="TextBox 3">
            <a:extLst>
              <a:ext uri="{FF2B5EF4-FFF2-40B4-BE49-F238E27FC236}">
                <a16:creationId xmlns:a16="http://schemas.microsoft.com/office/drawing/2014/main" id="{1C7E0694-7E7B-4395-BDF2-364D85221378}"/>
              </a:ext>
            </a:extLst>
          </p:cNvPr>
          <p:cNvSpPr txBox="1"/>
          <p:nvPr userDrawn="1">
            <p:extLst>
              <p:ext uri="{1162E1C5-73C7-4A58-AE30-91384D911F3F}">
                <p184:classification xmlns:p184="http://schemas.microsoft.com/office/powerpoint/2018/4/main" val="watermark"/>
              </p:ext>
            </p:extLst>
          </p:nvPr>
        </p:nvSpPr>
        <p:spPr>
          <a:xfrm rot="-1800000">
            <a:off x="5691188" y="3352800"/>
            <a:ext cx="654050" cy="152400"/>
          </a:xfrm>
          <a:prstGeom prst="rect">
            <a:avLst/>
          </a:prstGeom>
        </p:spPr>
        <p:txBody>
          <a:bodyPr horzOverflow="overflow" lIns="0" tIns="0" rIns="0" bIns="0">
            <a:spAutoFit/>
          </a:bodyPr>
          <a:lstStyle/>
          <a:p>
            <a:pPr algn="ctr"/>
            <a:r>
              <a:rPr lang="en-US" sz="1000">
                <a:solidFill>
                  <a:srgbClr val="0000FF"/>
                </a:solidFill>
                <a:latin typeface="Calibri" panose="020F0502020204030204" pitchFamily="34" charset="0"/>
                <a:cs typeface="Calibri" panose="020F0502020204030204" pitchFamily="34" charset="0"/>
              </a:rPr>
              <a:t>Confidential</a:t>
            </a:r>
          </a:p>
        </p:txBody>
      </p:sp>
    </p:spTree>
    <p:extLst>
      <p:ext uri="{BB962C8B-B14F-4D97-AF65-F5344CB8AC3E}">
        <p14:creationId xmlns:p14="http://schemas.microsoft.com/office/powerpoint/2010/main" val="3967386856"/>
      </p:ext>
    </p:extLst>
  </p:cSld>
  <p:clrMap bg1="lt1" tx1="dk1" bg2="lt2" tx2="dk2" accent1="accent1" accent2="accent2" accent3="accent3" accent4="accent4" accent5="accent5" accent6="accent6" hlink="hlink" folHlink="folHlink"/>
  <p:sldLayoutIdLst>
    <p:sldLayoutId id="2147483749" r:id="rId1"/>
  </p:sldLayoutIdLst>
  <p:transition/>
  <p:hf hdr="0" ftr="0" dt="0"/>
  <p:txStyles>
    <p:titleStyle>
      <a:lvl1pPr algn="l" rtl="0" eaLnBrk="0" fontAlgn="base" hangingPunct="0">
        <a:spcBef>
          <a:spcPct val="0"/>
        </a:spcBef>
        <a:spcAft>
          <a:spcPct val="0"/>
        </a:spcAft>
        <a:defRPr sz="2799" b="1" cap="none" baseline="0">
          <a:solidFill>
            <a:srgbClr val="1451A3"/>
          </a:solidFill>
          <a:latin typeface="Calibri" panose="020F0502020204030204" pitchFamily="34" charset="0"/>
          <a:ea typeface="+mj-ea"/>
          <a:cs typeface="+mj-cs"/>
        </a:defRPr>
      </a:lvl1pPr>
      <a:lvl2pPr algn="l" rtl="0" eaLnBrk="0" fontAlgn="base" hangingPunct="0">
        <a:spcBef>
          <a:spcPct val="0"/>
        </a:spcBef>
        <a:spcAft>
          <a:spcPct val="0"/>
        </a:spcAft>
        <a:defRPr sz="2399" b="1">
          <a:solidFill>
            <a:srgbClr val="00529B"/>
          </a:solidFill>
          <a:latin typeface="Novecento Book" pitchFamily="50" charset="0"/>
        </a:defRPr>
      </a:lvl2pPr>
      <a:lvl3pPr algn="l" rtl="0" eaLnBrk="0" fontAlgn="base" hangingPunct="0">
        <a:spcBef>
          <a:spcPct val="0"/>
        </a:spcBef>
        <a:spcAft>
          <a:spcPct val="0"/>
        </a:spcAft>
        <a:defRPr sz="2399" b="1">
          <a:solidFill>
            <a:srgbClr val="00529B"/>
          </a:solidFill>
          <a:latin typeface="Novecento Book" pitchFamily="50" charset="0"/>
        </a:defRPr>
      </a:lvl3pPr>
      <a:lvl4pPr algn="l" rtl="0" eaLnBrk="0" fontAlgn="base" hangingPunct="0">
        <a:spcBef>
          <a:spcPct val="0"/>
        </a:spcBef>
        <a:spcAft>
          <a:spcPct val="0"/>
        </a:spcAft>
        <a:defRPr sz="2399" b="1">
          <a:solidFill>
            <a:srgbClr val="00529B"/>
          </a:solidFill>
          <a:latin typeface="Novecento Book" pitchFamily="50" charset="0"/>
        </a:defRPr>
      </a:lvl4pPr>
      <a:lvl5pPr algn="l" rtl="0" eaLnBrk="0" fontAlgn="base" hangingPunct="0">
        <a:spcBef>
          <a:spcPct val="0"/>
        </a:spcBef>
        <a:spcAft>
          <a:spcPct val="0"/>
        </a:spcAft>
        <a:defRPr sz="2399" b="1">
          <a:solidFill>
            <a:srgbClr val="00529B"/>
          </a:solidFill>
          <a:latin typeface="Novecento Book" pitchFamily="50" charset="0"/>
        </a:defRPr>
      </a:lvl5pPr>
      <a:lvl6pPr marL="457063" algn="l" rtl="0" fontAlgn="base">
        <a:spcBef>
          <a:spcPct val="0"/>
        </a:spcBef>
        <a:spcAft>
          <a:spcPct val="0"/>
        </a:spcAft>
        <a:defRPr sz="2399" b="1">
          <a:solidFill>
            <a:schemeClr val="bg1"/>
          </a:solidFill>
          <a:latin typeface="Arial" charset="0"/>
        </a:defRPr>
      </a:lvl6pPr>
      <a:lvl7pPr marL="914126" algn="l" rtl="0" fontAlgn="base">
        <a:spcBef>
          <a:spcPct val="0"/>
        </a:spcBef>
        <a:spcAft>
          <a:spcPct val="0"/>
        </a:spcAft>
        <a:defRPr sz="2399" b="1">
          <a:solidFill>
            <a:schemeClr val="bg1"/>
          </a:solidFill>
          <a:latin typeface="Arial" charset="0"/>
        </a:defRPr>
      </a:lvl7pPr>
      <a:lvl8pPr marL="1371189" algn="l" rtl="0" fontAlgn="base">
        <a:spcBef>
          <a:spcPct val="0"/>
        </a:spcBef>
        <a:spcAft>
          <a:spcPct val="0"/>
        </a:spcAft>
        <a:defRPr sz="2399" b="1">
          <a:solidFill>
            <a:schemeClr val="bg1"/>
          </a:solidFill>
          <a:latin typeface="Arial" charset="0"/>
        </a:defRPr>
      </a:lvl8pPr>
      <a:lvl9pPr marL="1828251" algn="l" rtl="0" fontAlgn="base">
        <a:spcBef>
          <a:spcPct val="0"/>
        </a:spcBef>
        <a:spcAft>
          <a:spcPct val="0"/>
        </a:spcAft>
        <a:defRPr sz="2399" b="1">
          <a:solidFill>
            <a:schemeClr val="bg1"/>
          </a:solidFill>
          <a:latin typeface="Arial" charset="0"/>
        </a:defRPr>
      </a:lvl9pPr>
    </p:titleStyle>
    <p:bodyStyle>
      <a:lvl1pPr marL="345971" indent="-345971" algn="l" rtl="0" eaLnBrk="0" fontAlgn="base" hangingPunct="0">
        <a:spcBef>
          <a:spcPct val="100000"/>
        </a:spcBef>
        <a:spcAft>
          <a:spcPct val="0"/>
        </a:spcAft>
        <a:buClr>
          <a:schemeClr val="tx1"/>
        </a:buClr>
        <a:buFont typeface="Webdings" panose="05030102010509060703" pitchFamily="18" charset="2"/>
        <a:buChar char="4"/>
        <a:defRPr sz="1999">
          <a:solidFill>
            <a:schemeClr val="tx1"/>
          </a:solidFill>
          <a:latin typeface="Calibri" panose="020F0502020204030204" pitchFamily="34" charset="0"/>
          <a:ea typeface="+mn-ea"/>
          <a:cs typeface="+mn-cs"/>
        </a:defRPr>
      </a:lvl1pPr>
      <a:lvl2pPr marL="568155" indent="-228531" algn="l" rtl="0" eaLnBrk="0" fontAlgn="base" hangingPunct="0">
        <a:spcBef>
          <a:spcPct val="50000"/>
        </a:spcBef>
        <a:spcAft>
          <a:spcPct val="0"/>
        </a:spcAft>
        <a:buClr>
          <a:schemeClr val="tx1"/>
        </a:buClr>
        <a:buFont typeface="Wingdings" pitchFamily="2" charset="2"/>
        <a:buChar char="§"/>
        <a:defRPr sz="1799">
          <a:solidFill>
            <a:schemeClr val="tx1"/>
          </a:solidFill>
          <a:latin typeface="Calibri" panose="020F0502020204030204" pitchFamily="34" charset="0"/>
        </a:defRPr>
      </a:lvl2pPr>
      <a:lvl3pPr marL="798273" indent="-228531" algn="l" rtl="0" eaLnBrk="0" fontAlgn="base" hangingPunct="0">
        <a:spcBef>
          <a:spcPct val="50000"/>
        </a:spcBef>
        <a:spcAft>
          <a:spcPct val="0"/>
        </a:spcAft>
        <a:buClr>
          <a:schemeClr val="tx1"/>
        </a:buClr>
        <a:buFont typeface="Symbol" panose="05050102010706020507" pitchFamily="18" charset="2"/>
        <a:buChar char="·"/>
        <a:defRPr sz="1799">
          <a:solidFill>
            <a:schemeClr val="tx1"/>
          </a:solidFill>
          <a:latin typeface="Calibri" panose="020F0502020204030204" pitchFamily="34" charset="0"/>
        </a:defRPr>
      </a:lvl3pPr>
      <a:lvl4pPr marL="904604" indent="-21900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135" indent="-21900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198"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261"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4323"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1386"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G:\Jobs\Layout &amp; Template\Temp\Template_1\Airbus Inner.jpg"/>
          <p:cNvPicPr>
            <a:picLocks noChangeAspect="1" noChangeArrowheads="1"/>
          </p:cNvPicPr>
          <p:nvPr userDrawn="1"/>
        </p:nvPicPr>
        <p:blipFill rotWithShape="1">
          <a:blip r:embed="rId7">
            <a:extLst>
              <a:ext uri="{28A0092B-C50C-407E-A947-70E740481C1C}">
                <a14:useLocalDpi xmlns:a14="http://schemas.microsoft.com/office/drawing/2010/main" val="0"/>
              </a:ext>
            </a:extLst>
          </a:blip>
          <a:srcRect t="79436"/>
          <a:stretch/>
        </p:blipFill>
        <p:spPr bwMode="auto">
          <a:xfrm>
            <a:off x="1" y="834500"/>
            <a:ext cx="12192000" cy="2160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body"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406401" y="15875"/>
            <a:ext cx="11379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cxnSp>
        <p:nvCxnSpPr>
          <p:cNvPr id="8" name="Straight Connector 7"/>
          <p:cNvCxnSpPr/>
          <p:nvPr userDrawn="1"/>
        </p:nvCxnSpPr>
        <p:spPr bwMode="auto">
          <a:xfrm>
            <a:off x="626533" y="6577017"/>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65618" y="6569079"/>
            <a:ext cx="438149" cy="214313"/>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823B0A0-E57E-4997-A225-4A65D3F8EB83}" type="slidenum">
              <a:rPr kumimoji="0" lang="en-US" sz="800"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6"/>
          <p:cNvSpPr>
            <a:spLocks/>
          </p:cNvSpPr>
          <p:nvPr userDrawn="1"/>
        </p:nvSpPr>
        <p:spPr bwMode="auto">
          <a:xfrm>
            <a:off x="8703653" y="6597039"/>
            <a:ext cx="30771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14" name="Group 5"/>
          <p:cNvGrpSpPr>
            <a:grpSpLocks noChangeAspect="1"/>
          </p:cNvGrpSpPr>
          <p:nvPr userDrawn="1"/>
        </p:nvGrpSpPr>
        <p:grpSpPr bwMode="auto">
          <a:xfrm>
            <a:off x="10831204" y="6446252"/>
            <a:ext cx="943221" cy="160337"/>
            <a:chOff x="5094" y="3939"/>
            <a:chExt cx="1488" cy="255"/>
          </a:xfrm>
        </p:grpSpPr>
        <p:sp>
          <p:nvSpPr>
            <p:cNvPr id="15"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7"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8"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5" name="TextBox 4">
            <a:extLst>
              <a:ext uri="{FF2B5EF4-FFF2-40B4-BE49-F238E27FC236}">
                <a16:creationId xmlns:a16="http://schemas.microsoft.com/office/drawing/2014/main" id="{19A37D42-AC70-4BAE-BF39-8A4378141FB0}"/>
              </a:ext>
            </a:extLst>
          </p:cNvPr>
          <p:cNvSpPr txBox="1"/>
          <p:nvPr userDrawn="1">
            <p:extLst>
              <p:ext uri="{1162E1C5-73C7-4A58-AE30-91384D911F3F}">
                <p184:classification xmlns:p184="http://schemas.microsoft.com/office/powerpoint/2018/4/main" val="watermark"/>
              </p:ext>
            </p:extLst>
          </p:nvPr>
        </p:nvSpPr>
        <p:spPr>
          <a:xfrm rot="-1800000">
            <a:off x="5691188" y="3352800"/>
            <a:ext cx="654050" cy="152400"/>
          </a:xfrm>
          <a:prstGeom prst="rect">
            <a:avLst/>
          </a:prstGeom>
        </p:spPr>
        <p:txBody>
          <a:bodyPr horzOverflow="overflow" lIns="0" tIns="0" rIns="0" bIns="0">
            <a:spAutoFit/>
          </a:bodyPr>
          <a:lstStyle/>
          <a:p>
            <a:pPr algn="ctr"/>
            <a:r>
              <a:rPr lang="en-US" sz="1000">
                <a:solidFill>
                  <a:srgbClr val="0000FF"/>
                </a:solidFill>
                <a:latin typeface="Calibri" panose="020F0502020204030204" pitchFamily="34" charset="0"/>
                <a:cs typeface="Calibri" panose="020F0502020204030204" pitchFamily="34" charset="0"/>
              </a:rPr>
              <a:t>Confidential</a:t>
            </a:r>
          </a:p>
        </p:txBody>
      </p:sp>
    </p:spTree>
    <p:extLst>
      <p:ext uri="{BB962C8B-B14F-4D97-AF65-F5344CB8AC3E}">
        <p14:creationId xmlns:p14="http://schemas.microsoft.com/office/powerpoint/2010/main" val="154718517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Lst>
  <p:transition/>
  <p:hf hdr="0" ftr="0" dt="0"/>
  <p:txStyles>
    <p:titleStyle>
      <a:lvl1pPr algn="l" rtl="0" eaLnBrk="0" fontAlgn="base" hangingPunct="0">
        <a:spcBef>
          <a:spcPct val="0"/>
        </a:spcBef>
        <a:spcAft>
          <a:spcPct val="0"/>
        </a:spcAft>
        <a:defRPr sz="2400" b="1" cap="all" baseline="0">
          <a:solidFill>
            <a:srgbClr val="00529B"/>
          </a:solidFill>
          <a:latin typeface="+mj-lt"/>
          <a:ea typeface="+mj-ea"/>
          <a:cs typeface="+mj-cs"/>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8125" indent="-238125" algn="l" rtl="0" eaLnBrk="0" fontAlgn="base" hangingPunct="0">
        <a:spcBef>
          <a:spcPct val="100000"/>
        </a:spcBef>
        <a:spcAft>
          <a:spcPct val="0"/>
        </a:spcAft>
        <a:buClr>
          <a:schemeClr val="tx1"/>
        </a:buClr>
        <a:buFont typeface="Wingdings 2" pitchFamily="18" charset="2"/>
        <a:buChar char="¡"/>
        <a:defRPr sz="1600">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3" descr="G:\Jobs\Layout &amp; Template\Temp\Template_1\Airbus Inner.jpg"/>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t="19947"/>
          <a:stretch/>
        </p:blipFill>
        <p:spPr bwMode="auto">
          <a:xfrm>
            <a:off x="1" y="0"/>
            <a:ext cx="12192000" cy="112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body" idx="1"/>
          </p:nvPr>
        </p:nvSpPr>
        <p:spPr bwMode="auto">
          <a:xfrm>
            <a:off x="406401" y="1219201"/>
            <a:ext cx="11379200"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0" y="218170"/>
            <a:ext cx="9956800" cy="34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dirty="0"/>
              <a:t>Click to edit Master title style</a:t>
            </a:r>
          </a:p>
        </p:txBody>
      </p:sp>
      <p:cxnSp>
        <p:nvCxnSpPr>
          <p:cNvPr id="8" name="Straight Connector 7"/>
          <p:cNvCxnSpPr/>
          <p:nvPr userDrawn="1"/>
        </p:nvCxnSpPr>
        <p:spPr bwMode="auto">
          <a:xfrm>
            <a:off x="626532" y="6577015"/>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362703" y="6643776"/>
            <a:ext cx="141064" cy="137858"/>
          </a:xfrm>
          <a:prstGeom prst="rect">
            <a:avLst/>
          </a:prstGeom>
        </p:spPr>
        <p:txBody>
          <a:bodyPr wrap="none" lIns="0" tIns="0" rIns="0" bIns="0" anchor="ctr" anchorCtr="0">
            <a:spAutoFit/>
          </a:bodyPr>
          <a:lstStyle>
            <a:defPPr>
              <a:defRPr lang="en-US"/>
            </a:defPPr>
            <a:lvl1pPr algn="r">
              <a:defRPr sz="800">
                <a:latin typeface="+mj-lt"/>
                <a:ea typeface="Verdana" pitchFamily="34" charset="0"/>
                <a:cs typeface="Verdana" pitchFamily="34" charset="0"/>
              </a:defRPr>
            </a:lvl1pPr>
          </a:lstStyle>
          <a:p>
            <a:pPr marL="0" marR="0" lvl="0" indent="0" algn="r" defTabSz="1024103" rtl="0" eaLnBrk="1" fontAlgn="base" latinLnBrk="0" hangingPunct="1">
              <a:lnSpc>
                <a:spcPct val="100000"/>
              </a:lnSpc>
              <a:spcBef>
                <a:spcPct val="0"/>
              </a:spcBef>
              <a:spcAft>
                <a:spcPct val="0"/>
              </a:spcAft>
              <a:buClrTx/>
              <a:buSzTx/>
              <a:buFontTx/>
              <a:buNone/>
              <a:tabLst/>
              <a:defRPr/>
            </a:pPr>
            <a:fld id="{533B120D-C22C-43C1-97A5-1D247EFB43E2}" type="slidenum">
              <a:rPr kumimoji="0" lang="en-US" sz="896"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1024103" rtl="0" eaLnBrk="1" fontAlgn="base" latinLnBrk="0" hangingPunct="1">
                <a:lnSpc>
                  <a:spcPct val="100000"/>
                </a:lnSpc>
                <a:spcBef>
                  <a:spcPct val="0"/>
                </a:spcBef>
                <a:spcAft>
                  <a:spcPct val="0"/>
                </a:spcAft>
                <a:buClrTx/>
                <a:buSzTx/>
                <a:buFontTx/>
                <a:buNone/>
                <a:tabLst/>
                <a:defRPr/>
              </a:pPr>
              <a:t>‹#›</a:t>
            </a:fld>
            <a:endPar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12"/>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20" name="Group 5"/>
          <p:cNvGrpSpPr>
            <a:grpSpLocks noChangeAspect="1"/>
          </p:cNvGrpSpPr>
          <p:nvPr userDrawn="1"/>
        </p:nvGrpSpPr>
        <p:grpSpPr bwMode="auto">
          <a:xfrm>
            <a:off x="10519834" y="6304283"/>
            <a:ext cx="1257300" cy="213783"/>
            <a:chOff x="5094" y="3939"/>
            <a:chExt cx="1488" cy="255"/>
          </a:xfrm>
        </p:grpSpPr>
        <p:sp>
          <p:nvSpPr>
            <p:cNvPr id="21"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2"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3"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4"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pic>
        <p:nvPicPr>
          <p:cNvPr id="14"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1296900" y="-19280"/>
            <a:ext cx="931740" cy="80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FDEC5FDE-7A8C-48CE-9000-8B0B6D1182CE}"/>
              </a:ext>
            </a:extLst>
          </p:cNvPr>
          <p:cNvSpPr txBox="1"/>
          <p:nvPr userDrawn="1">
            <p:extLst>
              <p:ext uri="{1162E1C5-73C7-4A58-AE30-91384D911F3F}">
                <p184:classification xmlns:p184="http://schemas.microsoft.com/office/powerpoint/2018/4/main" val="watermark"/>
              </p:ext>
            </p:extLst>
          </p:nvPr>
        </p:nvSpPr>
        <p:spPr>
          <a:xfrm rot="-1800000">
            <a:off x="5691188" y="3352800"/>
            <a:ext cx="654050" cy="152400"/>
          </a:xfrm>
          <a:prstGeom prst="rect">
            <a:avLst/>
          </a:prstGeom>
        </p:spPr>
        <p:txBody>
          <a:bodyPr horzOverflow="overflow" lIns="0" tIns="0" rIns="0" bIns="0">
            <a:spAutoFit/>
          </a:bodyPr>
          <a:lstStyle/>
          <a:p>
            <a:pPr algn="ctr"/>
            <a:r>
              <a:rPr lang="en-US" sz="1000">
                <a:solidFill>
                  <a:srgbClr val="0000FF"/>
                </a:solidFill>
                <a:latin typeface="Calibri" panose="020F0502020204030204" pitchFamily="34" charset="0"/>
                <a:cs typeface="Calibri" panose="020F0502020204030204" pitchFamily="34" charset="0"/>
              </a:rPr>
              <a:t>Confidential</a:t>
            </a:r>
          </a:p>
        </p:txBody>
      </p:sp>
    </p:spTree>
    <p:extLst>
      <p:ext uri="{BB962C8B-B14F-4D97-AF65-F5344CB8AC3E}">
        <p14:creationId xmlns:p14="http://schemas.microsoft.com/office/powerpoint/2010/main" val="89901785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Lst>
  <p:transition/>
  <p:hf hdr="0" ftr="0" dt="0"/>
  <p:txStyles>
    <p:titleStyle>
      <a:lvl1pPr algn="l" rtl="0" eaLnBrk="0" fontAlgn="base" hangingPunct="0">
        <a:spcBef>
          <a:spcPct val="0"/>
        </a:spcBef>
        <a:spcAft>
          <a:spcPct val="0"/>
        </a:spcAft>
        <a:defRPr sz="2240" b="1" cap="none" baseline="0">
          <a:solidFill>
            <a:schemeClr val="accent1"/>
          </a:solidFill>
          <a:latin typeface="+mj-lt"/>
          <a:ea typeface="+mj-ea"/>
          <a:cs typeface="+mj-cs"/>
        </a:defRPr>
      </a:lvl1pPr>
      <a:lvl2pPr algn="l" rtl="0" eaLnBrk="0" fontAlgn="base" hangingPunct="0">
        <a:spcBef>
          <a:spcPct val="0"/>
        </a:spcBef>
        <a:spcAft>
          <a:spcPct val="0"/>
        </a:spcAft>
        <a:defRPr sz="2688" b="1">
          <a:solidFill>
            <a:srgbClr val="00529B"/>
          </a:solidFill>
          <a:latin typeface="Novecento Book" pitchFamily="50" charset="0"/>
        </a:defRPr>
      </a:lvl2pPr>
      <a:lvl3pPr algn="l" rtl="0" eaLnBrk="0" fontAlgn="base" hangingPunct="0">
        <a:spcBef>
          <a:spcPct val="0"/>
        </a:spcBef>
        <a:spcAft>
          <a:spcPct val="0"/>
        </a:spcAft>
        <a:defRPr sz="2688" b="1">
          <a:solidFill>
            <a:srgbClr val="00529B"/>
          </a:solidFill>
          <a:latin typeface="Novecento Book" pitchFamily="50" charset="0"/>
        </a:defRPr>
      </a:lvl3pPr>
      <a:lvl4pPr algn="l" rtl="0" eaLnBrk="0" fontAlgn="base" hangingPunct="0">
        <a:spcBef>
          <a:spcPct val="0"/>
        </a:spcBef>
        <a:spcAft>
          <a:spcPct val="0"/>
        </a:spcAft>
        <a:defRPr sz="2688" b="1">
          <a:solidFill>
            <a:srgbClr val="00529B"/>
          </a:solidFill>
          <a:latin typeface="Novecento Book" pitchFamily="50" charset="0"/>
        </a:defRPr>
      </a:lvl4pPr>
      <a:lvl5pPr algn="l" rtl="0" eaLnBrk="0" fontAlgn="base" hangingPunct="0">
        <a:spcBef>
          <a:spcPct val="0"/>
        </a:spcBef>
        <a:spcAft>
          <a:spcPct val="0"/>
        </a:spcAft>
        <a:defRPr sz="2688" b="1">
          <a:solidFill>
            <a:srgbClr val="00529B"/>
          </a:solidFill>
          <a:latin typeface="Novecento Book" pitchFamily="50" charset="0"/>
        </a:defRPr>
      </a:lvl5pPr>
      <a:lvl6pPr marL="512051" algn="l" rtl="0" fontAlgn="base">
        <a:spcBef>
          <a:spcPct val="0"/>
        </a:spcBef>
        <a:spcAft>
          <a:spcPct val="0"/>
        </a:spcAft>
        <a:defRPr sz="2688" b="1">
          <a:solidFill>
            <a:schemeClr val="bg1"/>
          </a:solidFill>
          <a:latin typeface="Arial" charset="0"/>
        </a:defRPr>
      </a:lvl6pPr>
      <a:lvl7pPr marL="1024103" algn="l" rtl="0" fontAlgn="base">
        <a:spcBef>
          <a:spcPct val="0"/>
        </a:spcBef>
        <a:spcAft>
          <a:spcPct val="0"/>
        </a:spcAft>
        <a:defRPr sz="2688" b="1">
          <a:solidFill>
            <a:schemeClr val="bg1"/>
          </a:solidFill>
          <a:latin typeface="Arial" charset="0"/>
        </a:defRPr>
      </a:lvl7pPr>
      <a:lvl8pPr marL="1536153" algn="l" rtl="0" fontAlgn="base">
        <a:spcBef>
          <a:spcPct val="0"/>
        </a:spcBef>
        <a:spcAft>
          <a:spcPct val="0"/>
        </a:spcAft>
        <a:defRPr sz="2688" b="1">
          <a:solidFill>
            <a:schemeClr val="bg1"/>
          </a:solidFill>
          <a:latin typeface="Arial" charset="0"/>
        </a:defRPr>
      </a:lvl8pPr>
      <a:lvl9pPr marL="2048205" algn="l" rtl="0" fontAlgn="base">
        <a:spcBef>
          <a:spcPct val="0"/>
        </a:spcBef>
        <a:spcAft>
          <a:spcPct val="0"/>
        </a:spcAft>
        <a:defRPr sz="2688" b="1">
          <a:solidFill>
            <a:schemeClr val="bg1"/>
          </a:solidFill>
          <a:latin typeface="Arial" charset="0"/>
        </a:defRPr>
      </a:lvl9pPr>
    </p:titleStyle>
    <p:bodyStyle>
      <a:lvl1pPr marL="256025" indent="-256025" algn="l" rtl="0" eaLnBrk="0" fontAlgn="base" hangingPunct="0">
        <a:spcBef>
          <a:spcPct val="100000"/>
        </a:spcBef>
        <a:spcAft>
          <a:spcPct val="0"/>
        </a:spcAft>
        <a:buClr>
          <a:schemeClr val="tx1"/>
        </a:buClr>
        <a:buFont typeface="Webdings" panose="05030102010509060703" pitchFamily="18" charset="2"/>
        <a:buChar char="4"/>
        <a:defRPr sz="1568">
          <a:solidFill>
            <a:schemeClr val="tx1"/>
          </a:solidFill>
          <a:latin typeface="+mn-lt"/>
          <a:ea typeface="+mn-ea"/>
          <a:cs typeface="+mn-cs"/>
        </a:defRPr>
      </a:lvl1pPr>
      <a:lvl2pPr marL="512051" indent="-256025"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2pPr>
      <a:lvl3pPr marL="768077" indent="-256025" algn="l" rtl="0" eaLnBrk="0" fontAlgn="base" hangingPunct="0">
        <a:spcBef>
          <a:spcPct val="50000"/>
        </a:spcBef>
        <a:spcAft>
          <a:spcPct val="0"/>
        </a:spcAft>
        <a:buClr>
          <a:schemeClr val="tx1"/>
        </a:buClr>
        <a:buFont typeface="Symbol" panose="05050102010706020507" pitchFamily="18" charset="2"/>
        <a:buChar char="·"/>
        <a:defRPr sz="1344">
          <a:solidFill>
            <a:schemeClr val="tx1"/>
          </a:solidFill>
          <a:latin typeface="+mn-lt"/>
        </a:defRPr>
      </a:lvl3pPr>
      <a:lvl4pPr marL="1013435"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4pPr>
      <a:lvl5pPr marL="1269460"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5pPr>
      <a:lvl6pPr marL="1781511"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6pPr>
      <a:lvl7pPr marL="229356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7pPr>
      <a:lvl8pPr marL="280561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8pPr>
      <a:lvl9pPr marL="3317665"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9pPr>
    </p:bodyStyle>
    <p:otherStyle>
      <a:defPPr>
        <a:defRPr lang="en-US"/>
      </a:defPPr>
      <a:lvl1pPr marL="0" algn="l" defTabSz="1024103" rtl="0" eaLnBrk="1" latinLnBrk="0" hangingPunct="1">
        <a:defRPr sz="2016" kern="1200">
          <a:solidFill>
            <a:schemeClr val="tx1"/>
          </a:solidFill>
          <a:latin typeface="+mn-lt"/>
          <a:ea typeface="+mn-ea"/>
          <a:cs typeface="+mn-cs"/>
        </a:defRPr>
      </a:lvl1pPr>
      <a:lvl2pPr marL="512051" algn="l" defTabSz="1024103" rtl="0" eaLnBrk="1" latinLnBrk="0" hangingPunct="1">
        <a:defRPr sz="2016" kern="1200">
          <a:solidFill>
            <a:schemeClr val="tx1"/>
          </a:solidFill>
          <a:latin typeface="+mn-lt"/>
          <a:ea typeface="+mn-ea"/>
          <a:cs typeface="+mn-cs"/>
        </a:defRPr>
      </a:lvl2pPr>
      <a:lvl3pPr marL="1024103" algn="l" defTabSz="1024103" rtl="0" eaLnBrk="1" latinLnBrk="0" hangingPunct="1">
        <a:defRPr sz="2016" kern="1200">
          <a:solidFill>
            <a:schemeClr val="tx1"/>
          </a:solidFill>
          <a:latin typeface="+mn-lt"/>
          <a:ea typeface="+mn-ea"/>
          <a:cs typeface="+mn-cs"/>
        </a:defRPr>
      </a:lvl3pPr>
      <a:lvl4pPr marL="1536153" algn="l" defTabSz="1024103" rtl="0" eaLnBrk="1" latinLnBrk="0" hangingPunct="1">
        <a:defRPr sz="2016" kern="1200">
          <a:solidFill>
            <a:schemeClr val="tx1"/>
          </a:solidFill>
          <a:latin typeface="+mn-lt"/>
          <a:ea typeface="+mn-ea"/>
          <a:cs typeface="+mn-cs"/>
        </a:defRPr>
      </a:lvl4pPr>
      <a:lvl5pPr marL="2048205" algn="l" defTabSz="1024103" rtl="0" eaLnBrk="1" latinLnBrk="0" hangingPunct="1">
        <a:defRPr sz="2016" kern="1200">
          <a:solidFill>
            <a:schemeClr val="tx1"/>
          </a:solidFill>
          <a:latin typeface="+mn-lt"/>
          <a:ea typeface="+mn-ea"/>
          <a:cs typeface="+mn-cs"/>
        </a:defRPr>
      </a:lvl5pPr>
      <a:lvl6pPr marL="2560256" algn="l" defTabSz="1024103" rtl="0" eaLnBrk="1" latinLnBrk="0" hangingPunct="1">
        <a:defRPr sz="2016" kern="1200">
          <a:solidFill>
            <a:schemeClr val="tx1"/>
          </a:solidFill>
          <a:latin typeface="+mn-lt"/>
          <a:ea typeface="+mn-ea"/>
          <a:cs typeface="+mn-cs"/>
        </a:defRPr>
      </a:lvl6pPr>
      <a:lvl7pPr marL="3072308" algn="l" defTabSz="1024103" rtl="0" eaLnBrk="1" latinLnBrk="0" hangingPunct="1">
        <a:defRPr sz="2016" kern="1200">
          <a:solidFill>
            <a:schemeClr val="tx1"/>
          </a:solidFill>
          <a:latin typeface="+mn-lt"/>
          <a:ea typeface="+mn-ea"/>
          <a:cs typeface="+mn-cs"/>
        </a:defRPr>
      </a:lvl7pPr>
      <a:lvl8pPr marL="3584358" algn="l" defTabSz="1024103" rtl="0" eaLnBrk="1" latinLnBrk="0" hangingPunct="1">
        <a:defRPr sz="2016" kern="1200">
          <a:solidFill>
            <a:schemeClr val="tx1"/>
          </a:solidFill>
          <a:latin typeface="+mn-lt"/>
          <a:ea typeface="+mn-ea"/>
          <a:cs typeface="+mn-cs"/>
        </a:defRPr>
      </a:lvl8pPr>
      <a:lvl9pPr marL="4096410" algn="l" defTabSz="1024103" rtl="0" eaLnBrk="1" latinLnBrk="0" hangingPunct="1">
        <a:defRPr sz="201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s://docs.oracle.com/javase/7/docs/api/java/lang/Thread.html#setName(java.lang.String)" TargetMode="External"/><Relationship Id="rId7" Type="http://schemas.openxmlformats.org/officeDocument/2006/relationships/hyperlink" Target="https://docs.oracle.com/javase/7/docs/api/java/lang/Thread.html#start()" TargetMode="External"/><Relationship Id="rId2" Type="http://schemas.openxmlformats.org/officeDocument/2006/relationships/hyperlink" Target="https://docs.oracle.com/javase/7/docs/api/java/lang/Thread.html#run()" TargetMode="External"/><Relationship Id="rId1" Type="http://schemas.openxmlformats.org/officeDocument/2006/relationships/slideLayout" Target="../slideLayouts/slideLayout1.xml"/><Relationship Id="rId6" Type="http://schemas.openxmlformats.org/officeDocument/2006/relationships/hyperlink" Target="https://docs.oracle.com/javase/7/docs/api/java/lang/Thread.html#sleep(long)" TargetMode="External"/><Relationship Id="rId5" Type="http://schemas.openxmlformats.org/officeDocument/2006/relationships/hyperlink" Target="https://docs.oracle.com/javase/7/docs/api/java/lang/Thread.html#setPriority(int)" TargetMode="External"/><Relationship Id="rId4" Type="http://schemas.openxmlformats.org/officeDocument/2006/relationships/hyperlink" Target="https://docs.oracle.com/javase/7/docs/api/java/lang/String.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www.java2novice.com/java_thread_examples/" TargetMode="External"/><Relationship Id="rId2" Type="http://schemas.openxmlformats.org/officeDocument/2006/relationships/hyperlink" Target="https://www.tutorialspoint.com/java/java_multithreading.htm" TargetMode="External"/><Relationship Id="rId1" Type="http://schemas.openxmlformats.org/officeDocument/2006/relationships/slideLayout" Target="../slideLayouts/slideLayout1.xml"/><Relationship Id="rId5" Type="http://schemas.openxmlformats.org/officeDocument/2006/relationships/hyperlink" Target="https://beginnersbook.com/2013/03/multithreading-in-java/" TargetMode="External"/><Relationship Id="rId4" Type="http://schemas.openxmlformats.org/officeDocument/2006/relationships/hyperlink" Target="https://docs.oracle.com/javase/tutorial/essential/concurrency/simple.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docs.oracle.com/javase/7/docs/api/java/lang/Thread.html#interrupt()" TargetMode="External"/><Relationship Id="rId3" Type="http://schemas.openxmlformats.org/officeDocument/2006/relationships/hyperlink" Target="https://docs.oracle.com/javase/7/docs/api/java/lang/Thread.html#currentThread()" TargetMode="External"/><Relationship Id="rId7" Type="http://schemas.openxmlformats.org/officeDocument/2006/relationships/hyperlink" Target="https://docs.oracle.com/javase/7/docs/api/java/lang/Thread.html#getState()"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docs.oracle.com/javase/7/docs/api/java/lang/Thread.html#getStackTrace()" TargetMode="External"/><Relationship Id="rId5" Type="http://schemas.openxmlformats.org/officeDocument/2006/relationships/hyperlink" Target="https://docs.oracle.com/javase/7/docs/api/java/lang/Thread.html#getPriority()" TargetMode="External"/><Relationship Id="rId4" Type="http://schemas.openxmlformats.org/officeDocument/2006/relationships/hyperlink" Target="https://docs.oracle.com/javase/7/docs/api/java/lang/Thread.html#getName()" TargetMode="External"/><Relationship Id="rId9" Type="http://schemas.openxmlformats.org/officeDocument/2006/relationships/hyperlink" Target="https://docs.oracle.com/javase/7/docs/api/java/lang/Thread.html#isAliv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638301" y="1885950"/>
            <a:ext cx="3499835" cy="2057400"/>
          </a:xfrm>
          <a:prstGeom prst="rect">
            <a:avLst/>
          </a:prstGeom>
        </p:spPr>
        <p:txBody>
          <a:bodyPr vert="horz" lIns="68580" tIns="34290" rIns="68580" bIns="34290" rtlCol="0" anchor="ctr">
            <a:noAutofit/>
          </a:bodyPr>
          <a:lstStyle>
            <a:lvl1pPr algn="l" defTabSz="914400" rtl="0" eaLnBrk="1" latinLnBrk="0" hangingPunct="1">
              <a:spcBef>
                <a:spcPct val="0"/>
              </a:spcBef>
              <a:buNone/>
              <a:defRPr sz="1800" b="0" i="0" kern="1200">
                <a:solidFill>
                  <a:srgbClr val="FFFFFF"/>
                </a:solidFill>
                <a:latin typeface="HelveticaNeueLT Std Lt"/>
                <a:ea typeface="Calibri"/>
                <a:cs typeface="HelveticaNeueLT Std Lt"/>
              </a:defRPr>
            </a:lvl1pPr>
          </a:lstStyle>
          <a:p>
            <a:pPr>
              <a:spcAft>
                <a:spcPts val="225"/>
              </a:spcAft>
            </a:pPr>
            <a:endParaRPr lang="en-US" sz="1350" b="1" dirty="0">
              <a:latin typeface="Century Gothic" panose="020B0502020202020204" pitchFamily="34" charset="0"/>
              <a:cs typeface="HelveticaNeueLT Std Thin"/>
            </a:endParaRPr>
          </a:p>
          <a:p>
            <a:pPr>
              <a:spcAft>
                <a:spcPts val="225"/>
              </a:spcAft>
            </a:pPr>
            <a:endParaRPr lang="en-US" sz="1350" b="1" dirty="0">
              <a:latin typeface="Century Gothic" panose="020B0502020202020204" pitchFamily="34" charset="0"/>
              <a:cs typeface="HelveticaNeueLT Std Thin"/>
            </a:endParaRPr>
          </a:p>
          <a:p>
            <a:pPr>
              <a:spcAft>
                <a:spcPts val="225"/>
              </a:spcAft>
            </a:pPr>
            <a:r>
              <a:rPr lang="en-US" sz="1350" b="1" dirty="0">
                <a:latin typeface="Century Gothic" panose="020B0502020202020204" pitchFamily="34" charset="0"/>
                <a:cs typeface="HelveticaNeueLT Std Thin"/>
              </a:rPr>
              <a:t>Java Capability</a:t>
            </a:r>
          </a:p>
          <a:p>
            <a:pPr>
              <a:spcAft>
                <a:spcPts val="225"/>
              </a:spcAft>
            </a:pPr>
            <a:r>
              <a:rPr lang="en-US" dirty="0"/>
              <a:t>Threads in java</a:t>
            </a:r>
            <a:endParaRPr lang="en-US" b="1" dirty="0">
              <a:latin typeface="Century Gothic" panose="020B0502020202020204" pitchFamily="34" charset="0"/>
              <a:cs typeface="HelveticaNeueLT Std Thin"/>
            </a:endParaRPr>
          </a:p>
          <a:p>
            <a:pPr>
              <a:spcAft>
                <a:spcPts val="225"/>
              </a:spcAft>
            </a:pPr>
            <a:endParaRPr lang="en-US" b="1" dirty="0">
              <a:latin typeface="Century Gothic" panose="020B0502020202020204" pitchFamily="34" charset="0"/>
              <a:cs typeface="HelveticaNeueLT Std Thin"/>
            </a:endParaRPr>
          </a:p>
          <a:p>
            <a:pPr>
              <a:spcAft>
                <a:spcPts val="225"/>
              </a:spcAft>
            </a:pPr>
            <a:endParaRPr lang="en-US" sz="1650" b="1" dirty="0">
              <a:latin typeface="Century Gothic" panose="020B0502020202020204" pitchFamily="34" charset="0"/>
              <a:cs typeface="HelveticaNeueLT Std Thin"/>
            </a:endParaRPr>
          </a:p>
        </p:txBody>
      </p:sp>
    </p:spTree>
    <p:extLst>
      <p:ext uri="{BB962C8B-B14F-4D97-AF65-F5344CB8AC3E}">
        <p14:creationId xmlns:p14="http://schemas.microsoft.com/office/powerpoint/2010/main" val="45855877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A4D890-924B-4EA4-9BD7-FE0E242C5C6F}"/>
              </a:ext>
            </a:extLst>
          </p:cNvPr>
          <p:cNvSpPr>
            <a:spLocks noGrp="1"/>
          </p:cNvSpPr>
          <p:nvPr>
            <p:ph type="title"/>
          </p:nvPr>
        </p:nvSpPr>
        <p:spPr/>
        <p:txBody>
          <a:bodyPr/>
          <a:lstStyle/>
          <a:p>
            <a:r>
              <a:rPr lang="en-IN" dirty="0"/>
              <a:t>Methods of Thread class.</a:t>
            </a:r>
          </a:p>
        </p:txBody>
      </p:sp>
      <p:graphicFrame>
        <p:nvGraphicFramePr>
          <p:cNvPr id="6" name="Content Placeholder 5">
            <a:extLst>
              <a:ext uri="{FF2B5EF4-FFF2-40B4-BE49-F238E27FC236}">
                <a16:creationId xmlns:a16="http://schemas.microsoft.com/office/drawing/2014/main" id="{23BEF474-18A7-4E34-9E56-2A13FBB21750}"/>
              </a:ext>
            </a:extLst>
          </p:cNvPr>
          <p:cNvGraphicFramePr>
            <a:graphicFrameLocks noGrp="1"/>
          </p:cNvGraphicFramePr>
          <p:nvPr>
            <p:ph idx="1"/>
            <p:extLst>
              <p:ext uri="{D42A27DB-BD31-4B8C-83A1-F6EECF244321}">
                <p14:modId xmlns:p14="http://schemas.microsoft.com/office/powerpoint/2010/main" val="3663819721"/>
              </p:ext>
            </p:extLst>
          </p:nvPr>
        </p:nvGraphicFramePr>
        <p:xfrm>
          <a:off x="379200" y="1295400"/>
          <a:ext cx="11345862" cy="5194620"/>
        </p:xfrm>
        <a:graphic>
          <a:graphicData uri="http://schemas.openxmlformats.org/drawingml/2006/table">
            <a:tbl>
              <a:tblPr firstRow="1" firstCol="1" bandRow="1">
                <a:tableStyleId>{5C22544A-7EE6-4342-B048-85BDC9FD1C3A}</a:tableStyleId>
              </a:tblPr>
              <a:tblGrid>
                <a:gridCol w="3367452">
                  <a:extLst>
                    <a:ext uri="{9D8B030D-6E8A-4147-A177-3AD203B41FA5}">
                      <a16:colId xmlns:a16="http://schemas.microsoft.com/office/drawing/2014/main" val="1361053571"/>
                    </a:ext>
                  </a:extLst>
                </a:gridCol>
                <a:gridCol w="7978410">
                  <a:extLst>
                    <a:ext uri="{9D8B030D-6E8A-4147-A177-3AD203B41FA5}">
                      <a16:colId xmlns:a16="http://schemas.microsoft.com/office/drawing/2014/main" val="4201278449"/>
                    </a:ext>
                  </a:extLst>
                </a:gridCol>
              </a:tblGrid>
              <a:tr h="0">
                <a:tc>
                  <a:txBody>
                    <a:bodyPr/>
                    <a:lstStyle/>
                    <a:p>
                      <a:pPr>
                        <a:lnSpc>
                          <a:spcPct val="107000"/>
                        </a:lnSpc>
                        <a:spcAft>
                          <a:spcPts val="900"/>
                        </a:spcAft>
                      </a:pPr>
                      <a:r>
                        <a:rPr lang="en-IN" sz="1800" b="0" dirty="0">
                          <a:solidFill>
                            <a:schemeClr val="tx1"/>
                          </a:solidFill>
                          <a:effectLst/>
                        </a:rPr>
                        <a:t>void</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900"/>
                        </a:spcAft>
                      </a:pPr>
                      <a:r>
                        <a:rPr lang="en-IN" sz="1800" b="0" u="none" strike="noStrike" dirty="0">
                          <a:solidFill>
                            <a:schemeClr val="tx1"/>
                          </a:solidFill>
                          <a:effectLst/>
                          <a:hlinkClick r:id="rId2"/>
                        </a:rPr>
                        <a:t>run</a:t>
                      </a:r>
                      <a:r>
                        <a:rPr lang="en-IN" sz="1800" b="0" dirty="0">
                          <a:solidFill>
                            <a:schemeClr val="tx1"/>
                          </a:solidFill>
                          <a:effectLst/>
                        </a:rPr>
                        <a:t>() </a:t>
                      </a:r>
                    </a:p>
                    <a:p>
                      <a:pPr>
                        <a:lnSpc>
                          <a:spcPct val="107000"/>
                        </a:lnSpc>
                        <a:spcAft>
                          <a:spcPts val="900"/>
                        </a:spcAft>
                      </a:pPr>
                      <a:r>
                        <a:rPr lang="en-IN" sz="1800" b="0" dirty="0">
                          <a:solidFill>
                            <a:schemeClr val="tx1"/>
                          </a:solidFill>
                          <a:effectLst/>
                        </a:rPr>
                        <a:t>If this thread was constructed using a separate Runnable run object, then that Runnable object's run method is called; otherwise, this method does nothing and returns.</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9537635"/>
                  </a:ext>
                </a:extLst>
              </a:tr>
              <a:tr h="0">
                <a:tc>
                  <a:txBody>
                    <a:bodyPr/>
                    <a:lstStyle/>
                    <a:p>
                      <a:pPr>
                        <a:lnSpc>
                          <a:spcPct val="107000"/>
                        </a:lnSpc>
                        <a:spcAft>
                          <a:spcPts val="900"/>
                        </a:spcAft>
                      </a:pPr>
                      <a:r>
                        <a:rPr lang="en-IN" sz="1800" b="0" dirty="0">
                          <a:solidFill>
                            <a:schemeClr val="tx1"/>
                          </a:solidFill>
                          <a:effectLst/>
                        </a:rPr>
                        <a:t>void</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900"/>
                        </a:spcAft>
                      </a:pPr>
                      <a:r>
                        <a:rPr lang="en-IN" sz="1800" b="0" u="none" strike="noStrike" dirty="0" err="1">
                          <a:solidFill>
                            <a:schemeClr val="tx1"/>
                          </a:solidFill>
                          <a:effectLst/>
                          <a:hlinkClick r:id="rId3"/>
                        </a:rPr>
                        <a:t>setName</a:t>
                      </a:r>
                      <a:r>
                        <a:rPr lang="en-IN" sz="1800" b="0" dirty="0">
                          <a:solidFill>
                            <a:schemeClr val="tx1"/>
                          </a:solidFill>
                          <a:effectLst/>
                        </a:rPr>
                        <a:t>(</a:t>
                      </a:r>
                      <a:r>
                        <a:rPr lang="en-IN" sz="1800" b="0" u="none" strike="noStrike" dirty="0">
                          <a:solidFill>
                            <a:schemeClr val="tx1"/>
                          </a:solidFill>
                          <a:effectLst/>
                          <a:hlinkClick r:id="rId4" tooltip="class in java.lang"/>
                        </a:rPr>
                        <a:t>String</a:t>
                      </a:r>
                      <a:r>
                        <a:rPr lang="en-IN" sz="1800" b="0" dirty="0">
                          <a:solidFill>
                            <a:schemeClr val="tx1"/>
                          </a:solidFill>
                          <a:effectLst/>
                        </a:rPr>
                        <a:t> name) </a:t>
                      </a:r>
                    </a:p>
                    <a:p>
                      <a:pPr>
                        <a:lnSpc>
                          <a:spcPct val="107000"/>
                        </a:lnSpc>
                        <a:spcAft>
                          <a:spcPts val="900"/>
                        </a:spcAft>
                      </a:pPr>
                      <a:r>
                        <a:rPr lang="en-IN" sz="1800" b="0" dirty="0">
                          <a:solidFill>
                            <a:schemeClr val="tx1"/>
                          </a:solidFill>
                          <a:effectLst/>
                        </a:rPr>
                        <a:t>Changes the name of this thread to be equal to the argument name.</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6724843"/>
                  </a:ext>
                </a:extLst>
              </a:tr>
              <a:tr h="0">
                <a:tc>
                  <a:txBody>
                    <a:bodyPr/>
                    <a:lstStyle/>
                    <a:p>
                      <a:pPr>
                        <a:lnSpc>
                          <a:spcPct val="107000"/>
                        </a:lnSpc>
                        <a:spcAft>
                          <a:spcPts val="900"/>
                        </a:spcAft>
                      </a:pPr>
                      <a:r>
                        <a:rPr lang="en-IN" sz="1800" b="0" dirty="0">
                          <a:solidFill>
                            <a:schemeClr val="tx1"/>
                          </a:solidFill>
                          <a:effectLst/>
                        </a:rPr>
                        <a:t>void</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900"/>
                        </a:spcAft>
                      </a:pPr>
                      <a:r>
                        <a:rPr lang="en-IN" sz="1800" b="0" u="none" strike="noStrike" dirty="0" err="1">
                          <a:solidFill>
                            <a:schemeClr val="tx1"/>
                          </a:solidFill>
                          <a:effectLst/>
                          <a:hlinkClick r:id="rId5"/>
                        </a:rPr>
                        <a:t>setPriority</a:t>
                      </a:r>
                      <a:r>
                        <a:rPr lang="en-IN" sz="1800" b="0" dirty="0">
                          <a:solidFill>
                            <a:schemeClr val="tx1"/>
                          </a:solidFill>
                          <a:effectLst/>
                        </a:rPr>
                        <a:t>(</a:t>
                      </a:r>
                      <a:r>
                        <a:rPr lang="en-IN" sz="1800" b="0" dirty="0" err="1">
                          <a:solidFill>
                            <a:schemeClr val="tx1"/>
                          </a:solidFill>
                          <a:effectLst/>
                        </a:rPr>
                        <a:t>int</a:t>
                      </a:r>
                      <a:r>
                        <a:rPr lang="en-IN" sz="1800" b="0" dirty="0">
                          <a:solidFill>
                            <a:schemeClr val="tx1"/>
                          </a:solidFill>
                          <a:effectLst/>
                        </a:rPr>
                        <a:t> </a:t>
                      </a:r>
                      <a:r>
                        <a:rPr lang="en-IN" sz="1800" b="0" dirty="0" err="1">
                          <a:solidFill>
                            <a:schemeClr val="tx1"/>
                          </a:solidFill>
                          <a:effectLst/>
                        </a:rPr>
                        <a:t>newPriority</a:t>
                      </a:r>
                      <a:r>
                        <a:rPr lang="en-IN" sz="1800" b="0" dirty="0">
                          <a:solidFill>
                            <a:schemeClr val="tx1"/>
                          </a:solidFill>
                          <a:effectLst/>
                        </a:rPr>
                        <a:t>) </a:t>
                      </a:r>
                    </a:p>
                    <a:p>
                      <a:pPr>
                        <a:lnSpc>
                          <a:spcPct val="107000"/>
                        </a:lnSpc>
                        <a:spcAft>
                          <a:spcPts val="900"/>
                        </a:spcAft>
                      </a:pPr>
                      <a:r>
                        <a:rPr lang="en-IN" sz="1800" b="0" dirty="0">
                          <a:solidFill>
                            <a:schemeClr val="tx1"/>
                          </a:solidFill>
                          <a:effectLst/>
                        </a:rPr>
                        <a:t>Changes the priority of this thread.</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50571922"/>
                  </a:ext>
                </a:extLst>
              </a:tr>
              <a:tr h="0">
                <a:tc>
                  <a:txBody>
                    <a:bodyPr/>
                    <a:lstStyle/>
                    <a:p>
                      <a:pPr>
                        <a:lnSpc>
                          <a:spcPct val="107000"/>
                        </a:lnSpc>
                        <a:spcAft>
                          <a:spcPts val="900"/>
                        </a:spcAft>
                      </a:pPr>
                      <a:r>
                        <a:rPr lang="en-IN" sz="1800" b="0">
                          <a:solidFill>
                            <a:schemeClr val="tx1"/>
                          </a:solidFill>
                          <a:effectLst/>
                        </a:rPr>
                        <a:t>static void</a:t>
                      </a:r>
                      <a:endParaRPr lang="en-IN"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900"/>
                        </a:spcAft>
                      </a:pPr>
                      <a:r>
                        <a:rPr lang="en-IN" sz="1800" b="0" u="none" strike="noStrike" dirty="0">
                          <a:solidFill>
                            <a:schemeClr val="tx1"/>
                          </a:solidFill>
                          <a:effectLst/>
                          <a:hlinkClick r:id="rId6"/>
                        </a:rPr>
                        <a:t>sleep</a:t>
                      </a:r>
                      <a:r>
                        <a:rPr lang="en-IN" sz="1800" b="0" dirty="0">
                          <a:solidFill>
                            <a:schemeClr val="tx1"/>
                          </a:solidFill>
                          <a:effectLst/>
                        </a:rPr>
                        <a:t>(long </a:t>
                      </a:r>
                      <a:r>
                        <a:rPr lang="en-IN" sz="1800" b="0" dirty="0" err="1">
                          <a:solidFill>
                            <a:schemeClr val="tx1"/>
                          </a:solidFill>
                          <a:effectLst/>
                        </a:rPr>
                        <a:t>millis</a:t>
                      </a:r>
                      <a:r>
                        <a:rPr lang="en-IN" sz="1800" b="0" dirty="0">
                          <a:solidFill>
                            <a:schemeClr val="tx1"/>
                          </a:solidFill>
                          <a:effectLst/>
                        </a:rPr>
                        <a:t>) </a:t>
                      </a:r>
                    </a:p>
                    <a:p>
                      <a:pPr>
                        <a:lnSpc>
                          <a:spcPct val="107000"/>
                        </a:lnSpc>
                        <a:spcAft>
                          <a:spcPts val="900"/>
                        </a:spcAft>
                      </a:pPr>
                      <a:r>
                        <a:rPr lang="en-IN" sz="1800" b="0" dirty="0">
                          <a:solidFill>
                            <a:schemeClr val="tx1"/>
                          </a:solidFill>
                          <a:effectLst/>
                        </a:rPr>
                        <a:t>Causes the currently executing thread to sleep (temporarily cease execution) for the specified number of milliseconds, subject to the precision and accuracy of system timers and schedulers.</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7578680"/>
                  </a:ext>
                </a:extLst>
              </a:tr>
              <a:tr h="0">
                <a:tc>
                  <a:txBody>
                    <a:bodyPr/>
                    <a:lstStyle/>
                    <a:p>
                      <a:pPr>
                        <a:lnSpc>
                          <a:spcPct val="107000"/>
                        </a:lnSpc>
                        <a:spcAft>
                          <a:spcPts val="900"/>
                        </a:spcAft>
                      </a:pPr>
                      <a:r>
                        <a:rPr lang="en-IN" sz="1800" b="0" dirty="0">
                          <a:solidFill>
                            <a:schemeClr val="tx1"/>
                          </a:solidFill>
                          <a:effectLst/>
                        </a:rPr>
                        <a:t>void</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900"/>
                        </a:spcAft>
                      </a:pPr>
                      <a:r>
                        <a:rPr lang="en-IN" sz="1800" b="0" u="none" strike="noStrike" dirty="0">
                          <a:solidFill>
                            <a:schemeClr val="tx1"/>
                          </a:solidFill>
                          <a:effectLst/>
                          <a:hlinkClick r:id="rId7"/>
                        </a:rPr>
                        <a:t>start</a:t>
                      </a:r>
                      <a:r>
                        <a:rPr lang="en-IN" sz="1800" b="0" dirty="0">
                          <a:solidFill>
                            <a:schemeClr val="tx1"/>
                          </a:solidFill>
                          <a:effectLst/>
                        </a:rPr>
                        <a:t>() </a:t>
                      </a:r>
                    </a:p>
                    <a:p>
                      <a:pPr>
                        <a:lnSpc>
                          <a:spcPct val="107000"/>
                        </a:lnSpc>
                        <a:spcAft>
                          <a:spcPts val="900"/>
                        </a:spcAft>
                      </a:pPr>
                      <a:r>
                        <a:rPr lang="en-IN" sz="1800" b="0" dirty="0">
                          <a:solidFill>
                            <a:schemeClr val="tx1"/>
                          </a:solidFill>
                          <a:effectLst/>
                        </a:rPr>
                        <a:t>Causes this thread to begin execution; the Java Virtual Machine calls the run method of this thread.</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6384796"/>
                  </a:ext>
                </a:extLst>
              </a:tr>
            </a:tbl>
          </a:graphicData>
        </a:graphic>
      </p:graphicFrame>
    </p:spTree>
    <p:extLst>
      <p:ext uri="{BB962C8B-B14F-4D97-AF65-F5344CB8AC3E}">
        <p14:creationId xmlns:p14="http://schemas.microsoft.com/office/powerpoint/2010/main" val="3752743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FFCE6-F54B-4C18-8E35-F65811EC7DA7}"/>
              </a:ext>
            </a:extLst>
          </p:cNvPr>
          <p:cNvSpPr>
            <a:spLocks noGrp="1"/>
          </p:cNvSpPr>
          <p:nvPr>
            <p:ph type="title"/>
          </p:nvPr>
        </p:nvSpPr>
        <p:spPr/>
        <p:txBody>
          <a:bodyPr>
            <a:normAutofit/>
          </a:bodyPr>
          <a:lstStyle/>
          <a:p>
            <a:r>
              <a:rPr lang="en-US" sz="3600" dirty="0"/>
              <a:t>Thread creation by extending Thread class</a:t>
            </a:r>
            <a:endParaRPr lang="en-IN" sz="3600" dirty="0"/>
          </a:p>
        </p:txBody>
      </p:sp>
      <p:pic>
        <p:nvPicPr>
          <p:cNvPr id="5" name="Content Placeholder 4">
            <a:extLst>
              <a:ext uri="{FF2B5EF4-FFF2-40B4-BE49-F238E27FC236}">
                <a16:creationId xmlns:a16="http://schemas.microsoft.com/office/drawing/2014/main" id="{12CA4693-B5CA-491A-9DAC-0F5F14B6BBC0}"/>
              </a:ext>
            </a:extLst>
          </p:cNvPr>
          <p:cNvPicPr>
            <a:picLocks noGrp="1" noChangeAspect="1"/>
          </p:cNvPicPr>
          <p:nvPr>
            <p:ph idx="1"/>
          </p:nvPr>
        </p:nvPicPr>
        <p:blipFill>
          <a:blip r:embed="rId2"/>
          <a:stretch>
            <a:fillRect/>
          </a:stretch>
        </p:blipFill>
        <p:spPr>
          <a:xfrm>
            <a:off x="379200" y="1295400"/>
            <a:ext cx="11359452" cy="4191000"/>
          </a:xfrm>
          <a:prstGeom prst="rect">
            <a:avLst/>
          </a:prstGeom>
        </p:spPr>
      </p:pic>
      <p:pic>
        <p:nvPicPr>
          <p:cNvPr id="6" name="Picture 5">
            <a:extLst>
              <a:ext uri="{FF2B5EF4-FFF2-40B4-BE49-F238E27FC236}">
                <a16:creationId xmlns:a16="http://schemas.microsoft.com/office/drawing/2014/main" id="{DCA5BA60-7265-4488-81AF-E7203A5F663F}"/>
              </a:ext>
            </a:extLst>
          </p:cNvPr>
          <p:cNvPicPr>
            <a:picLocks noChangeAspect="1"/>
          </p:cNvPicPr>
          <p:nvPr/>
        </p:nvPicPr>
        <p:blipFill>
          <a:blip r:embed="rId3"/>
          <a:stretch>
            <a:fillRect/>
          </a:stretch>
        </p:blipFill>
        <p:spPr>
          <a:xfrm>
            <a:off x="2112993" y="5909441"/>
            <a:ext cx="7010400" cy="1152525"/>
          </a:xfrm>
          <a:prstGeom prst="rect">
            <a:avLst/>
          </a:prstGeom>
        </p:spPr>
      </p:pic>
      <p:sp>
        <p:nvSpPr>
          <p:cNvPr id="7" name="TextBox 6">
            <a:extLst>
              <a:ext uri="{FF2B5EF4-FFF2-40B4-BE49-F238E27FC236}">
                <a16:creationId xmlns:a16="http://schemas.microsoft.com/office/drawing/2014/main" id="{5A492376-71D6-4C90-A507-A1C7700FE65C}"/>
              </a:ext>
            </a:extLst>
          </p:cNvPr>
          <p:cNvSpPr txBox="1"/>
          <p:nvPr/>
        </p:nvSpPr>
        <p:spPr>
          <a:xfrm>
            <a:off x="304800" y="3916017"/>
            <a:ext cx="1830600" cy="369332"/>
          </a:xfrm>
          <a:prstGeom prst="rect">
            <a:avLst/>
          </a:prstGeom>
          <a:noFill/>
        </p:spPr>
        <p:txBody>
          <a:bodyPr wrap="square" rtlCol="0">
            <a:spAutoFit/>
          </a:bodyPr>
          <a:lstStyle/>
          <a:p>
            <a:r>
              <a:rPr lang="en-IN" sz="1800" u="sng" dirty="0"/>
              <a:t>Output:</a:t>
            </a:r>
          </a:p>
        </p:txBody>
      </p:sp>
    </p:spTree>
    <p:extLst>
      <p:ext uri="{BB962C8B-B14F-4D97-AF65-F5344CB8AC3E}">
        <p14:creationId xmlns:p14="http://schemas.microsoft.com/office/powerpoint/2010/main" val="3999224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5C9C-431B-47E2-BFDE-E788408F2461}"/>
              </a:ext>
            </a:extLst>
          </p:cNvPr>
          <p:cNvSpPr>
            <a:spLocks noGrp="1"/>
          </p:cNvSpPr>
          <p:nvPr>
            <p:ph type="title"/>
          </p:nvPr>
        </p:nvSpPr>
        <p:spPr>
          <a:xfrm>
            <a:off x="379200" y="260022"/>
            <a:ext cx="11203200" cy="612337"/>
          </a:xfrm>
        </p:spPr>
        <p:txBody>
          <a:bodyPr>
            <a:noAutofit/>
          </a:bodyPr>
          <a:lstStyle/>
          <a:p>
            <a:r>
              <a:rPr lang="en-US" dirty="0"/>
              <a:t>Thread creation by implementing Runnable Interface</a:t>
            </a:r>
            <a:endParaRPr lang="en-IN" dirty="0"/>
          </a:p>
        </p:txBody>
      </p:sp>
      <p:pic>
        <p:nvPicPr>
          <p:cNvPr id="5" name="Content Placeholder 4">
            <a:extLst>
              <a:ext uri="{FF2B5EF4-FFF2-40B4-BE49-F238E27FC236}">
                <a16:creationId xmlns:a16="http://schemas.microsoft.com/office/drawing/2014/main" id="{5C7B7E6C-0BEC-40BF-A5C5-7DEB731B406A}"/>
              </a:ext>
            </a:extLst>
          </p:cNvPr>
          <p:cNvPicPr>
            <a:picLocks noGrp="1" noChangeAspect="1"/>
          </p:cNvPicPr>
          <p:nvPr>
            <p:ph idx="1"/>
          </p:nvPr>
        </p:nvPicPr>
        <p:blipFill>
          <a:blip r:embed="rId2"/>
          <a:stretch>
            <a:fillRect/>
          </a:stretch>
        </p:blipFill>
        <p:spPr>
          <a:xfrm>
            <a:off x="379200" y="1295400"/>
            <a:ext cx="10212600" cy="5336907"/>
          </a:xfrm>
          <a:prstGeom prst="rect">
            <a:avLst/>
          </a:prstGeom>
        </p:spPr>
      </p:pic>
      <p:sp>
        <p:nvSpPr>
          <p:cNvPr id="6" name="TextBox 5">
            <a:extLst>
              <a:ext uri="{FF2B5EF4-FFF2-40B4-BE49-F238E27FC236}">
                <a16:creationId xmlns:a16="http://schemas.microsoft.com/office/drawing/2014/main" id="{56FF3041-DE45-4DC1-BE20-F56893EF6A73}"/>
              </a:ext>
            </a:extLst>
          </p:cNvPr>
          <p:cNvSpPr txBox="1"/>
          <p:nvPr/>
        </p:nvSpPr>
        <p:spPr>
          <a:xfrm>
            <a:off x="379200" y="3928967"/>
            <a:ext cx="1905000" cy="338554"/>
          </a:xfrm>
          <a:prstGeom prst="rect">
            <a:avLst/>
          </a:prstGeom>
          <a:noFill/>
        </p:spPr>
        <p:txBody>
          <a:bodyPr wrap="square" rtlCol="0">
            <a:spAutoFit/>
          </a:bodyPr>
          <a:lstStyle/>
          <a:p>
            <a:r>
              <a:rPr lang="en-IN" sz="1600" u="sng" dirty="0"/>
              <a:t>Output:</a:t>
            </a:r>
          </a:p>
        </p:txBody>
      </p:sp>
      <p:pic>
        <p:nvPicPr>
          <p:cNvPr id="7" name="Picture 6">
            <a:extLst>
              <a:ext uri="{FF2B5EF4-FFF2-40B4-BE49-F238E27FC236}">
                <a16:creationId xmlns:a16="http://schemas.microsoft.com/office/drawing/2014/main" id="{4D5FECA5-CECD-4656-A2E8-08E016788E5F}"/>
              </a:ext>
            </a:extLst>
          </p:cNvPr>
          <p:cNvPicPr>
            <a:picLocks noChangeAspect="1"/>
          </p:cNvPicPr>
          <p:nvPr/>
        </p:nvPicPr>
        <p:blipFill>
          <a:blip r:embed="rId3"/>
          <a:stretch>
            <a:fillRect/>
          </a:stretch>
        </p:blipFill>
        <p:spPr>
          <a:xfrm>
            <a:off x="2133600" y="6141769"/>
            <a:ext cx="7077075" cy="981075"/>
          </a:xfrm>
          <a:prstGeom prst="rect">
            <a:avLst/>
          </a:prstGeom>
        </p:spPr>
      </p:pic>
    </p:spTree>
    <p:extLst>
      <p:ext uri="{BB962C8B-B14F-4D97-AF65-F5344CB8AC3E}">
        <p14:creationId xmlns:p14="http://schemas.microsoft.com/office/powerpoint/2010/main" val="2513801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Title 1"/>
          <p:cNvSpPr>
            <a:spLocks noGrp="1"/>
          </p:cNvSpPr>
          <p:nvPr>
            <p:ph type="title"/>
          </p:nvPr>
        </p:nvSpPr>
        <p:spPr>
          <a:xfrm>
            <a:off x="228600" y="260022"/>
            <a:ext cx="10477986" cy="612337"/>
          </a:xfrm>
        </p:spPr>
        <p:txBody>
          <a:bodyPr>
            <a:normAutofit/>
          </a:bodyPr>
          <a:lstStyle/>
          <a:p>
            <a:r>
              <a:rPr lang="en-US" dirty="0"/>
              <a:t>Difference between start() &amp; run()</a:t>
            </a:r>
          </a:p>
        </p:txBody>
      </p:sp>
      <p:sp>
        <p:nvSpPr>
          <p:cNvPr id="1048620" name="Content Placeholder 2"/>
          <p:cNvSpPr>
            <a:spLocks noGrp="1"/>
          </p:cNvSpPr>
          <p:nvPr>
            <p:ph idx="1"/>
          </p:nvPr>
        </p:nvSpPr>
        <p:spPr>
          <a:xfrm>
            <a:off x="379200" y="1351722"/>
            <a:ext cx="8229600" cy="4876800"/>
          </a:xfrm>
        </p:spPr>
        <p:txBody>
          <a:bodyPr>
            <a:normAutofit/>
          </a:bodyPr>
          <a:lstStyle/>
          <a:p>
            <a:r>
              <a:rPr lang="en-US" sz="2000" dirty="0"/>
              <a:t>The method start() will activate the state of the thread, this is once in it’s life time.</a:t>
            </a:r>
          </a:p>
          <a:p>
            <a:r>
              <a:rPr lang="en-US" sz="2000" dirty="0"/>
              <a:t>The method run() makes the thread in execution mode until it’s required plan is in progress.</a:t>
            </a:r>
          </a:p>
          <a:p>
            <a:r>
              <a:rPr lang="en-US" sz="2000" dirty="0"/>
              <a:t>The method start() calls run() method implicitly.</a:t>
            </a:r>
          </a:p>
          <a:p>
            <a:r>
              <a:rPr lang="en-US" sz="2000" dirty="0"/>
              <a:t>Hence, run method need not required to be called separately.</a:t>
            </a:r>
          </a:p>
        </p:txBody>
      </p:sp>
    </p:spTree>
    <p:extLst>
      <p:ext uri="{BB962C8B-B14F-4D97-AF65-F5344CB8AC3E}">
        <p14:creationId xmlns:p14="http://schemas.microsoft.com/office/powerpoint/2010/main" val="1945861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7A46C-83ED-47AF-B014-2C00FFC908D1}"/>
              </a:ext>
            </a:extLst>
          </p:cNvPr>
          <p:cNvSpPr>
            <a:spLocks noGrp="1"/>
          </p:cNvSpPr>
          <p:nvPr>
            <p:ph type="title"/>
          </p:nvPr>
        </p:nvSpPr>
        <p:spPr/>
        <p:txBody>
          <a:bodyPr>
            <a:normAutofit/>
          </a:bodyPr>
          <a:lstStyle/>
          <a:p>
            <a:pPr algn="l"/>
            <a:r>
              <a:rPr lang="en-IN" sz="3600" dirty="0"/>
              <a:t>Sleep() method</a:t>
            </a:r>
          </a:p>
        </p:txBody>
      </p:sp>
      <p:sp>
        <p:nvSpPr>
          <p:cNvPr id="3" name="Content Placeholder 2">
            <a:extLst>
              <a:ext uri="{FF2B5EF4-FFF2-40B4-BE49-F238E27FC236}">
                <a16:creationId xmlns:a16="http://schemas.microsoft.com/office/drawing/2014/main" id="{44C143E0-0086-4791-B9D9-659CF4887C2B}"/>
              </a:ext>
            </a:extLst>
          </p:cNvPr>
          <p:cNvSpPr>
            <a:spLocks noGrp="1"/>
          </p:cNvSpPr>
          <p:nvPr>
            <p:ph idx="1"/>
          </p:nvPr>
        </p:nvSpPr>
        <p:spPr>
          <a:xfrm>
            <a:off x="379200" y="1249341"/>
            <a:ext cx="11345747" cy="4927622"/>
          </a:xfrm>
        </p:spPr>
        <p:txBody>
          <a:bodyPr>
            <a:normAutofit/>
          </a:bodyPr>
          <a:lstStyle/>
          <a:p>
            <a:pPr marL="0" indent="0">
              <a:buNone/>
            </a:pPr>
            <a:r>
              <a:rPr lang="en-US" sz="2400" dirty="0" err="1"/>
              <a:t>Thread.sleep</a:t>
            </a:r>
            <a:r>
              <a:rPr lang="en-US" sz="2400" dirty="0"/>
              <a:t>() method makes the currently executing thread to pause it’s execution for a specified period of time.</a:t>
            </a:r>
          </a:p>
          <a:p>
            <a:pPr marL="0" indent="0">
              <a:buNone/>
            </a:pPr>
            <a:endParaRPr lang="en-US" sz="7200" dirty="0"/>
          </a:p>
          <a:p>
            <a:endParaRPr lang="en-IN" dirty="0"/>
          </a:p>
        </p:txBody>
      </p:sp>
      <p:pic>
        <p:nvPicPr>
          <p:cNvPr id="4" name="Picture 3">
            <a:extLst>
              <a:ext uri="{FF2B5EF4-FFF2-40B4-BE49-F238E27FC236}">
                <a16:creationId xmlns:a16="http://schemas.microsoft.com/office/drawing/2014/main" id="{1F764C9A-918A-443D-B23C-6BBC56DD25D2}"/>
              </a:ext>
            </a:extLst>
          </p:cNvPr>
          <p:cNvPicPr>
            <a:picLocks noChangeAspect="1"/>
          </p:cNvPicPr>
          <p:nvPr/>
        </p:nvPicPr>
        <p:blipFill>
          <a:blip r:embed="rId2"/>
          <a:stretch>
            <a:fillRect/>
          </a:stretch>
        </p:blipFill>
        <p:spPr>
          <a:xfrm>
            <a:off x="379200" y="2133599"/>
            <a:ext cx="10477986" cy="4190095"/>
          </a:xfrm>
          <a:prstGeom prst="rect">
            <a:avLst/>
          </a:prstGeom>
        </p:spPr>
      </p:pic>
      <p:pic>
        <p:nvPicPr>
          <p:cNvPr id="5" name="Picture 4">
            <a:extLst>
              <a:ext uri="{FF2B5EF4-FFF2-40B4-BE49-F238E27FC236}">
                <a16:creationId xmlns:a16="http://schemas.microsoft.com/office/drawing/2014/main" id="{98C27B0B-70CF-43A2-8E3E-88C813F6C7D1}"/>
              </a:ext>
            </a:extLst>
          </p:cNvPr>
          <p:cNvPicPr>
            <a:picLocks noChangeAspect="1"/>
          </p:cNvPicPr>
          <p:nvPr/>
        </p:nvPicPr>
        <p:blipFill>
          <a:blip r:embed="rId3"/>
          <a:stretch>
            <a:fillRect/>
          </a:stretch>
        </p:blipFill>
        <p:spPr>
          <a:xfrm>
            <a:off x="2438400" y="5906245"/>
            <a:ext cx="7029450" cy="1295400"/>
          </a:xfrm>
          <a:prstGeom prst="rect">
            <a:avLst/>
          </a:prstGeom>
        </p:spPr>
      </p:pic>
      <p:sp>
        <p:nvSpPr>
          <p:cNvPr id="6" name="TextBox 5">
            <a:extLst>
              <a:ext uri="{FF2B5EF4-FFF2-40B4-BE49-F238E27FC236}">
                <a16:creationId xmlns:a16="http://schemas.microsoft.com/office/drawing/2014/main" id="{6B856005-21A7-4C38-B985-D9D945EE0330}"/>
              </a:ext>
            </a:extLst>
          </p:cNvPr>
          <p:cNvSpPr txBox="1"/>
          <p:nvPr/>
        </p:nvSpPr>
        <p:spPr>
          <a:xfrm>
            <a:off x="411857" y="4774073"/>
            <a:ext cx="1752600" cy="369332"/>
          </a:xfrm>
          <a:prstGeom prst="rect">
            <a:avLst/>
          </a:prstGeom>
          <a:noFill/>
        </p:spPr>
        <p:txBody>
          <a:bodyPr wrap="square" rtlCol="0">
            <a:spAutoFit/>
          </a:bodyPr>
          <a:lstStyle/>
          <a:p>
            <a:r>
              <a:rPr lang="en-IN" sz="1800" u="sng" dirty="0"/>
              <a:t>Output:</a:t>
            </a:r>
          </a:p>
        </p:txBody>
      </p:sp>
    </p:spTree>
    <p:extLst>
      <p:ext uri="{BB962C8B-B14F-4D97-AF65-F5344CB8AC3E}">
        <p14:creationId xmlns:p14="http://schemas.microsoft.com/office/powerpoint/2010/main" val="4176414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14E13-EB91-4F34-824C-134B2BCE3F4A}"/>
              </a:ext>
            </a:extLst>
          </p:cNvPr>
          <p:cNvSpPr>
            <a:spLocks noGrp="1"/>
          </p:cNvSpPr>
          <p:nvPr>
            <p:ph type="title"/>
          </p:nvPr>
        </p:nvSpPr>
        <p:spPr/>
        <p:txBody>
          <a:bodyPr>
            <a:normAutofit/>
          </a:bodyPr>
          <a:lstStyle/>
          <a:p>
            <a:pPr algn="l"/>
            <a:r>
              <a:rPr lang="en-IN" sz="3600" dirty="0"/>
              <a:t>Name a Thread</a:t>
            </a:r>
          </a:p>
        </p:txBody>
      </p:sp>
      <p:sp>
        <p:nvSpPr>
          <p:cNvPr id="3" name="Content Placeholder 2">
            <a:extLst>
              <a:ext uri="{FF2B5EF4-FFF2-40B4-BE49-F238E27FC236}">
                <a16:creationId xmlns:a16="http://schemas.microsoft.com/office/drawing/2014/main" id="{EA070BB0-5EEB-4026-88F2-E7F98CDC05CA}"/>
              </a:ext>
            </a:extLst>
          </p:cNvPr>
          <p:cNvSpPr>
            <a:spLocks noGrp="1"/>
          </p:cNvSpPr>
          <p:nvPr>
            <p:ph idx="1"/>
          </p:nvPr>
        </p:nvSpPr>
        <p:spPr/>
        <p:txBody>
          <a:bodyPr>
            <a:normAutofit/>
          </a:bodyPr>
          <a:lstStyle/>
          <a:p>
            <a:r>
              <a:rPr lang="en-US" sz="2600" dirty="0"/>
              <a:t>You can give a name to a thread by using </a:t>
            </a:r>
            <a:r>
              <a:rPr lang="en-US" sz="2600" dirty="0" err="1"/>
              <a:t>setName</a:t>
            </a:r>
            <a:r>
              <a:rPr lang="en-US" sz="2600" dirty="0"/>
              <a:t>() method of Thread class. You can also retrieve the name of a thread using </a:t>
            </a:r>
            <a:r>
              <a:rPr lang="en-US" sz="2600" dirty="0" err="1"/>
              <a:t>getName</a:t>
            </a:r>
            <a:r>
              <a:rPr lang="en-US" sz="2600" dirty="0"/>
              <a:t>() method of a Thread class. These two methods are public and final. Below is the method signatures of these methods.</a:t>
            </a:r>
          </a:p>
          <a:p>
            <a:r>
              <a:rPr lang="en-US" sz="2600" dirty="0"/>
              <a:t>1)  public final void </a:t>
            </a:r>
            <a:r>
              <a:rPr lang="en-US" sz="2600" dirty="0" err="1"/>
              <a:t>setName</a:t>
            </a:r>
            <a:r>
              <a:rPr lang="en-US" sz="2600" dirty="0"/>
              <a:t>(String name)   —-&gt; It changes the name of the thread to “name”.</a:t>
            </a:r>
          </a:p>
          <a:p>
            <a:r>
              <a:rPr lang="en-US" sz="2600" dirty="0"/>
              <a:t>2)  public final String </a:t>
            </a:r>
            <a:r>
              <a:rPr lang="en-US" sz="2600" dirty="0" err="1"/>
              <a:t>getName</a:t>
            </a:r>
            <a:r>
              <a:rPr lang="en-US" sz="2600" dirty="0"/>
              <a:t>()   —-&gt; Returns the name of the thread</a:t>
            </a:r>
          </a:p>
          <a:p>
            <a:endParaRPr lang="en-IN" dirty="0"/>
          </a:p>
        </p:txBody>
      </p:sp>
    </p:spTree>
    <p:extLst>
      <p:ext uri="{BB962C8B-B14F-4D97-AF65-F5344CB8AC3E}">
        <p14:creationId xmlns:p14="http://schemas.microsoft.com/office/powerpoint/2010/main" val="4257754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D2B3-4C4E-43BC-81C1-D8BD6248EF9E}"/>
              </a:ext>
            </a:extLst>
          </p:cNvPr>
          <p:cNvSpPr>
            <a:spLocks noGrp="1"/>
          </p:cNvSpPr>
          <p:nvPr>
            <p:ph type="title"/>
          </p:nvPr>
        </p:nvSpPr>
        <p:spPr/>
        <p:txBody>
          <a:bodyPr>
            <a:normAutofit/>
          </a:bodyPr>
          <a:lstStyle/>
          <a:p>
            <a:pPr algn="l"/>
            <a:r>
              <a:rPr lang="en-IN" sz="3600" dirty="0"/>
              <a:t>Name a Thread</a:t>
            </a:r>
          </a:p>
        </p:txBody>
      </p:sp>
      <p:pic>
        <p:nvPicPr>
          <p:cNvPr id="5" name="Content Placeholder 4">
            <a:extLst>
              <a:ext uri="{FF2B5EF4-FFF2-40B4-BE49-F238E27FC236}">
                <a16:creationId xmlns:a16="http://schemas.microsoft.com/office/drawing/2014/main" id="{322AF716-6BDE-43F8-8855-CC6B6A80541A}"/>
              </a:ext>
            </a:extLst>
          </p:cNvPr>
          <p:cNvPicPr>
            <a:picLocks noGrp="1" noChangeAspect="1"/>
          </p:cNvPicPr>
          <p:nvPr>
            <p:ph idx="1"/>
          </p:nvPr>
        </p:nvPicPr>
        <p:blipFill>
          <a:blip r:embed="rId2"/>
          <a:stretch>
            <a:fillRect/>
          </a:stretch>
        </p:blipFill>
        <p:spPr>
          <a:xfrm>
            <a:off x="382827" y="1295400"/>
            <a:ext cx="11553953" cy="4953000"/>
          </a:xfrm>
          <a:prstGeom prst="rect">
            <a:avLst/>
          </a:prstGeom>
        </p:spPr>
      </p:pic>
      <p:pic>
        <p:nvPicPr>
          <p:cNvPr id="3" name="Picture 2">
            <a:extLst>
              <a:ext uri="{FF2B5EF4-FFF2-40B4-BE49-F238E27FC236}">
                <a16:creationId xmlns:a16="http://schemas.microsoft.com/office/drawing/2014/main" id="{1536B8FF-FC0E-47A4-BFC6-33B2B5178284}"/>
              </a:ext>
            </a:extLst>
          </p:cNvPr>
          <p:cNvPicPr>
            <a:picLocks noChangeAspect="1"/>
          </p:cNvPicPr>
          <p:nvPr/>
        </p:nvPicPr>
        <p:blipFill>
          <a:blip r:embed="rId3"/>
          <a:stretch>
            <a:fillRect/>
          </a:stretch>
        </p:blipFill>
        <p:spPr>
          <a:xfrm>
            <a:off x="1676400" y="5257800"/>
            <a:ext cx="12992260" cy="2482261"/>
          </a:xfrm>
          <a:prstGeom prst="rect">
            <a:avLst/>
          </a:prstGeom>
        </p:spPr>
      </p:pic>
      <p:sp>
        <p:nvSpPr>
          <p:cNvPr id="4" name="TextBox 3">
            <a:extLst>
              <a:ext uri="{FF2B5EF4-FFF2-40B4-BE49-F238E27FC236}">
                <a16:creationId xmlns:a16="http://schemas.microsoft.com/office/drawing/2014/main" id="{0F4C5702-607A-4EBD-B06C-94E93B456235}"/>
              </a:ext>
            </a:extLst>
          </p:cNvPr>
          <p:cNvSpPr txBox="1"/>
          <p:nvPr/>
        </p:nvSpPr>
        <p:spPr>
          <a:xfrm>
            <a:off x="349698" y="4398929"/>
            <a:ext cx="2207972" cy="369332"/>
          </a:xfrm>
          <a:prstGeom prst="rect">
            <a:avLst/>
          </a:prstGeom>
          <a:noFill/>
        </p:spPr>
        <p:txBody>
          <a:bodyPr wrap="square" rtlCol="0">
            <a:spAutoFit/>
          </a:bodyPr>
          <a:lstStyle/>
          <a:p>
            <a:r>
              <a:rPr lang="en-IN" sz="1800" u="sng" dirty="0"/>
              <a:t>Output:</a:t>
            </a:r>
          </a:p>
        </p:txBody>
      </p:sp>
    </p:spTree>
    <p:extLst>
      <p:ext uri="{BB962C8B-B14F-4D97-AF65-F5344CB8AC3E}">
        <p14:creationId xmlns:p14="http://schemas.microsoft.com/office/powerpoint/2010/main" val="1432433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3D873-DA5A-434B-927E-55CDDA0AECA3}"/>
              </a:ext>
            </a:extLst>
          </p:cNvPr>
          <p:cNvSpPr>
            <a:spLocks noGrp="1"/>
          </p:cNvSpPr>
          <p:nvPr>
            <p:ph type="title"/>
          </p:nvPr>
        </p:nvSpPr>
        <p:spPr/>
        <p:txBody>
          <a:bodyPr>
            <a:normAutofit/>
          </a:bodyPr>
          <a:lstStyle/>
          <a:p>
            <a:pPr algn="l"/>
            <a:r>
              <a:rPr lang="en-IN" sz="3600" dirty="0"/>
              <a:t>Thread priorities</a:t>
            </a:r>
          </a:p>
        </p:txBody>
      </p:sp>
      <p:sp>
        <p:nvSpPr>
          <p:cNvPr id="3" name="Content Placeholder 2">
            <a:extLst>
              <a:ext uri="{FF2B5EF4-FFF2-40B4-BE49-F238E27FC236}">
                <a16:creationId xmlns:a16="http://schemas.microsoft.com/office/drawing/2014/main" id="{9BF680A1-7163-420A-8021-942F6B46CB85}"/>
              </a:ext>
            </a:extLst>
          </p:cNvPr>
          <p:cNvSpPr>
            <a:spLocks noGrp="1"/>
          </p:cNvSpPr>
          <p:nvPr>
            <p:ph idx="1"/>
          </p:nvPr>
        </p:nvSpPr>
        <p:spPr/>
        <p:txBody>
          <a:bodyPr>
            <a:normAutofit/>
          </a:bodyPr>
          <a:lstStyle/>
          <a:p>
            <a:r>
              <a:rPr lang="en-US" sz="2400" dirty="0"/>
              <a:t>Thread priorities are the integers which decide how one thread should be treated with respect to the others.</a:t>
            </a:r>
          </a:p>
          <a:p>
            <a:r>
              <a:rPr lang="en-US" sz="2400" dirty="0"/>
              <a:t>Thread priority decides when to switch from one running thread to another, process is called context switching</a:t>
            </a:r>
          </a:p>
          <a:p>
            <a:r>
              <a:rPr lang="en-US" sz="2400" dirty="0"/>
              <a:t>A thread can voluntarily release control and the highest priority thread that is ready to run is given the CPU.</a:t>
            </a:r>
          </a:p>
          <a:p>
            <a:r>
              <a:rPr lang="en-US" sz="2400" dirty="0"/>
              <a:t>To set the priority of the thread </a:t>
            </a:r>
            <a:r>
              <a:rPr lang="en-US" sz="2400" dirty="0" err="1"/>
              <a:t>setPriority</a:t>
            </a:r>
            <a:r>
              <a:rPr lang="en-US" sz="2400" dirty="0"/>
              <a:t>() method is used which is a method of the class Thread Class.</a:t>
            </a:r>
          </a:p>
          <a:p>
            <a:r>
              <a:rPr lang="en-US" sz="2400" dirty="0"/>
              <a:t>In place of defining the priority in integers, we can use MIN_PRIORITY, NORM_PRIORITY or MAX_PRIORITY.</a:t>
            </a:r>
          </a:p>
          <a:p>
            <a:r>
              <a:rPr lang="en-US" sz="2400" dirty="0"/>
              <a:t>Default priority of a thread is 5 (NORM_PRIORITY). The value of MIN_PRIORITY is 1 and the value of MAX_PRIORITY is 10.</a:t>
            </a:r>
          </a:p>
          <a:p>
            <a:endParaRPr lang="en-US" sz="2400" dirty="0"/>
          </a:p>
          <a:p>
            <a:endParaRPr lang="en-IN" dirty="0"/>
          </a:p>
        </p:txBody>
      </p:sp>
    </p:spTree>
    <p:extLst>
      <p:ext uri="{BB962C8B-B14F-4D97-AF65-F5344CB8AC3E}">
        <p14:creationId xmlns:p14="http://schemas.microsoft.com/office/powerpoint/2010/main" val="3437198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B5798-618F-4086-83A3-A0CE711F06FB}"/>
              </a:ext>
            </a:extLst>
          </p:cNvPr>
          <p:cNvSpPr>
            <a:spLocks noGrp="1"/>
          </p:cNvSpPr>
          <p:nvPr>
            <p:ph type="title"/>
          </p:nvPr>
        </p:nvSpPr>
        <p:spPr/>
        <p:txBody>
          <a:bodyPr>
            <a:normAutofit/>
          </a:bodyPr>
          <a:lstStyle/>
          <a:p>
            <a:pPr algn="l"/>
            <a:r>
              <a:rPr lang="en-IN" sz="3600" dirty="0"/>
              <a:t>Thread priorities </a:t>
            </a:r>
            <a:r>
              <a:rPr lang="en-US" sz="3600" dirty="0"/>
              <a:t>Example</a:t>
            </a:r>
            <a:r>
              <a:rPr lang="en-IN" sz="3600" dirty="0"/>
              <a:t> Contd..</a:t>
            </a:r>
          </a:p>
        </p:txBody>
      </p:sp>
      <p:pic>
        <p:nvPicPr>
          <p:cNvPr id="8" name="Content Placeholder 7">
            <a:extLst>
              <a:ext uri="{FF2B5EF4-FFF2-40B4-BE49-F238E27FC236}">
                <a16:creationId xmlns:a16="http://schemas.microsoft.com/office/drawing/2014/main" id="{0001F11F-3E02-466A-B792-B944A7238C3B}"/>
              </a:ext>
            </a:extLst>
          </p:cNvPr>
          <p:cNvPicPr>
            <a:picLocks noGrp="1" noChangeAspect="1"/>
          </p:cNvPicPr>
          <p:nvPr>
            <p:ph idx="1"/>
          </p:nvPr>
        </p:nvPicPr>
        <p:blipFill>
          <a:blip r:embed="rId2"/>
          <a:stretch>
            <a:fillRect/>
          </a:stretch>
        </p:blipFill>
        <p:spPr>
          <a:xfrm>
            <a:off x="146957" y="154214"/>
            <a:ext cx="12182311" cy="6705600"/>
          </a:xfrm>
          <a:prstGeom prst="rect">
            <a:avLst/>
          </a:prstGeom>
        </p:spPr>
      </p:pic>
    </p:spTree>
    <p:extLst>
      <p:ext uri="{BB962C8B-B14F-4D97-AF65-F5344CB8AC3E}">
        <p14:creationId xmlns:p14="http://schemas.microsoft.com/office/powerpoint/2010/main" val="1896239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E9506-963D-45B6-A1B7-5B2AC8A5E205}"/>
              </a:ext>
            </a:extLst>
          </p:cNvPr>
          <p:cNvSpPr>
            <a:spLocks noGrp="1"/>
          </p:cNvSpPr>
          <p:nvPr>
            <p:ph type="title"/>
          </p:nvPr>
        </p:nvSpPr>
        <p:spPr/>
        <p:txBody>
          <a:bodyPr/>
          <a:lstStyle/>
          <a:p>
            <a:r>
              <a:rPr lang="en-IN" dirty="0"/>
              <a:t>Thread priorities Output</a:t>
            </a:r>
          </a:p>
        </p:txBody>
      </p:sp>
      <p:pic>
        <p:nvPicPr>
          <p:cNvPr id="3" name="Picture 2">
            <a:extLst>
              <a:ext uri="{FF2B5EF4-FFF2-40B4-BE49-F238E27FC236}">
                <a16:creationId xmlns:a16="http://schemas.microsoft.com/office/drawing/2014/main" id="{8BE5D5C1-D55F-4DE9-90F8-AAE335ADD522}"/>
              </a:ext>
            </a:extLst>
          </p:cNvPr>
          <p:cNvPicPr>
            <a:picLocks noChangeAspect="1"/>
          </p:cNvPicPr>
          <p:nvPr/>
        </p:nvPicPr>
        <p:blipFill>
          <a:blip r:embed="rId2"/>
          <a:stretch>
            <a:fillRect/>
          </a:stretch>
        </p:blipFill>
        <p:spPr>
          <a:xfrm>
            <a:off x="379200" y="1447800"/>
            <a:ext cx="6991350" cy="1666875"/>
          </a:xfrm>
          <a:prstGeom prst="rect">
            <a:avLst/>
          </a:prstGeom>
        </p:spPr>
      </p:pic>
    </p:spTree>
    <p:extLst>
      <p:ext uri="{BB962C8B-B14F-4D97-AF65-F5344CB8AC3E}">
        <p14:creationId xmlns:p14="http://schemas.microsoft.com/office/powerpoint/2010/main" val="759006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Agenda</a:t>
            </a:r>
          </a:p>
        </p:txBody>
      </p:sp>
      <p:sp>
        <p:nvSpPr>
          <p:cNvPr id="12" name="Content Placeholder 11"/>
          <p:cNvSpPr>
            <a:spLocks noGrp="1"/>
          </p:cNvSpPr>
          <p:nvPr>
            <p:ph idx="1"/>
          </p:nvPr>
        </p:nvSpPr>
        <p:spPr/>
        <p:txBody>
          <a:bodyPr/>
          <a:lstStyle/>
          <a:p>
            <a:r>
              <a:rPr lang="en-US" dirty="0"/>
              <a:t>We are learning what is thread</a:t>
            </a:r>
          </a:p>
          <a:p>
            <a:r>
              <a:rPr lang="en-US" dirty="0"/>
              <a:t>What is multi threading</a:t>
            </a:r>
          </a:p>
          <a:p>
            <a:r>
              <a:rPr lang="en-US" dirty="0"/>
              <a:t>Lifecycle of thread</a:t>
            </a:r>
          </a:p>
          <a:p>
            <a:r>
              <a:rPr lang="en-US" dirty="0"/>
              <a:t>Usage of your application owning Thread class</a:t>
            </a:r>
          </a:p>
          <a:p>
            <a:r>
              <a:rPr lang="en-US" dirty="0"/>
              <a:t>Usage of your application owning Runnable</a:t>
            </a:r>
          </a:p>
          <a:p>
            <a:r>
              <a:rPr lang="en-US" dirty="0"/>
              <a:t>Synchronization of thread</a:t>
            </a:r>
          </a:p>
        </p:txBody>
      </p:sp>
    </p:spTree>
    <p:extLst>
      <p:ext uri="{BB962C8B-B14F-4D97-AF65-F5344CB8AC3E}">
        <p14:creationId xmlns:p14="http://schemas.microsoft.com/office/powerpoint/2010/main" val="2215757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08CB7-492D-4A45-B33B-196E64570B34}"/>
              </a:ext>
            </a:extLst>
          </p:cNvPr>
          <p:cNvSpPr>
            <a:spLocks noGrp="1"/>
          </p:cNvSpPr>
          <p:nvPr>
            <p:ph type="title"/>
          </p:nvPr>
        </p:nvSpPr>
        <p:spPr/>
        <p:txBody>
          <a:bodyPr>
            <a:normAutofit/>
          </a:bodyPr>
          <a:lstStyle/>
          <a:p>
            <a:pPr algn="l"/>
            <a:r>
              <a:rPr lang="en-IN" sz="3600" dirty="0" err="1"/>
              <a:t>isAlive</a:t>
            </a:r>
            <a:r>
              <a:rPr lang="en-IN" sz="3600" dirty="0"/>
              <a:t>() and join()</a:t>
            </a:r>
          </a:p>
        </p:txBody>
      </p:sp>
      <p:sp>
        <p:nvSpPr>
          <p:cNvPr id="3" name="Content Placeholder 2">
            <a:extLst>
              <a:ext uri="{FF2B5EF4-FFF2-40B4-BE49-F238E27FC236}">
                <a16:creationId xmlns:a16="http://schemas.microsoft.com/office/drawing/2014/main" id="{6239BFA4-E810-4BCC-BCB1-E173FEE695EA}"/>
              </a:ext>
            </a:extLst>
          </p:cNvPr>
          <p:cNvSpPr>
            <a:spLocks noGrp="1"/>
          </p:cNvSpPr>
          <p:nvPr>
            <p:ph idx="1"/>
          </p:nvPr>
        </p:nvSpPr>
        <p:spPr/>
        <p:txBody>
          <a:bodyPr>
            <a:normAutofit/>
          </a:bodyPr>
          <a:lstStyle/>
          <a:p>
            <a:r>
              <a:rPr lang="en-US" sz="2200" dirty="0"/>
              <a:t>In all the practical situations main thread should finish last else other threads which have spawned from the main thread will also finish.</a:t>
            </a:r>
          </a:p>
          <a:p>
            <a:r>
              <a:rPr lang="en-US" sz="2200" dirty="0"/>
              <a:t>To know whether the thread has finished we can call </a:t>
            </a:r>
            <a:r>
              <a:rPr lang="en-US" sz="2200" dirty="0" err="1"/>
              <a:t>isAlive</a:t>
            </a:r>
            <a:r>
              <a:rPr lang="en-US" sz="2200" dirty="0"/>
              <a:t>() on the thread which returns true if the thread is not finished.</a:t>
            </a:r>
          </a:p>
          <a:p>
            <a:r>
              <a:rPr lang="en-US" sz="2200" dirty="0"/>
              <a:t>Another way to achieve this by using join() method, this method when called from the parent thread makes parent thread wait till child thread terminates.</a:t>
            </a:r>
          </a:p>
          <a:p>
            <a:r>
              <a:rPr lang="en-US" sz="2200" dirty="0"/>
              <a:t>These methods are defined in the Thread class.</a:t>
            </a:r>
          </a:p>
          <a:p>
            <a:endParaRPr lang="en-IN" dirty="0"/>
          </a:p>
        </p:txBody>
      </p:sp>
    </p:spTree>
    <p:extLst>
      <p:ext uri="{BB962C8B-B14F-4D97-AF65-F5344CB8AC3E}">
        <p14:creationId xmlns:p14="http://schemas.microsoft.com/office/powerpoint/2010/main" val="25972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CA92-7777-43EF-A5EB-84D3DF4E29B0}"/>
              </a:ext>
            </a:extLst>
          </p:cNvPr>
          <p:cNvSpPr>
            <a:spLocks noGrp="1"/>
          </p:cNvSpPr>
          <p:nvPr>
            <p:ph type="title"/>
          </p:nvPr>
        </p:nvSpPr>
        <p:spPr/>
        <p:txBody>
          <a:bodyPr>
            <a:normAutofit/>
          </a:bodyPr>
          <a:lstStyle/>
          <a:p>
            <a:pPr algn="l"/>
            <a:r>
              <a:rPr lang="en-IN" sz="3600" dirty="0" err="1"/>
              <a:t>IsAlive</a:t>
            </a:r>
            <a:r>
              <a:rPr lang="en-IN" sz="3600" dirty="0"/>
              <a:t>() Example</a:t>
            </a:r>
          </a:p>
        </p:txBody>
      </p:sp>
      <p:pic>
        <p:nvPicPr>
          <p:cNvPr id="8" name="Content Placeholder 7">
            <a:extLst>
              <a:ext uri="{FF2B5EF4-FFF2-40B4-BE49-F238E27FC236}">
                <a16:creationId xmlns:a16="http://schemas.microsoft.com/office/drawing/2014/main" id="{BE64DF31-3B1A-4E13-BA64-59E8F6655AF6}"/>
              </a:ext>
            </a:extLst>
          </p:cNvPr>
          <p:cNvPicPr>
            <a:picLocks noGrp="1" noChangeAspect="1"/>
          </p:cNvPicPr>
          <p:nvPr>
            <p:ph idx="1"/>
          </p:nvPr>
        </p:nvPicPr>
        <p:blipFill>
          <a:blip r:embed="rId2"/>
          <a:stretch>
            <a:fillRect/>
          </a:stretch>
        </p:blipFill>
        <p:spPr>
          <a:xfrm>
            <a:off x="0" y="30480"/>
            <a:ext cx="10744200" cy="6730914"/>
          </a:xfrm>
          <a:prstGeom prst="rect">
            <a:avLst/>
          </a:prstGeom>
        </p:spPr>
      </p:pic>
    </p:spTree>
    <p:extLst>
      <p:ext uri="{BB962C8B-B14F-4D97-AF65-F5344CB8AC3E}">
        <p14:creationId xmlns:p14="http://schemas.microsoft.com/office/powerpoint/2010/main" val="650352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497C-199C-4DF7-9B3C-872DBC8FDEC9}"/>
              </a:ext>
            </a:extLst>
          </p:cNvPr>
          <p:cNvSpPr>
            <a:spLocks noGrp="1"/>
          </p:cNvSpPr>
          <p:nvPr>
            <p:ph type="title"/>
          </p:nvPr>
        </p:nvSpPr>
        <p:spPr/>
        <p:txBody>
          <a:bodyPr/>
          <a:lstStyle/>
          <a:p>
            <a:r>
              <a:rPr lang="en-IN" dirty="0"/>
              <a:t>Output</a:t>
            </a:r>
          </a:p>
        </p:txBody>
      </p:sp>
      <p:pic>
        <p:nvPicPr>
          <p:cNvPr id="3" name="Picture 2">
            <a:extLst>
              <a:ext uri="{FF2B5EF4-FFF2-40B4-BE49-F238E27FC236}">
                <a16:creationId xmlns:a16="http://schemas.microsoft.com/office/drawing/2014/main" id="{82D9E7EC-3EA0-45D4-9FEF-2B18CF95D9CD}"/>
              </a:ext>
            </a:extLst>
          </p:cNvPr>
          <p:cNvPicPr>
            <a:picLocks noChangeAspect="1"/>
          </p:cNvPicPr>
          <p:nvPr/>
        </p:nvPicPr>
        <p:blipFill>
          <a:blip r:embed="rId2"/>
          <a:stretch>
            <a:fillRect/>
          </a:stretch>
        </p:blipFill>
        <p:spPr>
          <a:xfrm>
            <a:off x="379200" y="1371600"/>
            <a:ext cx="7038975" cy="1714500"/>
          </a:xfrm>
          <a:prstGeom prst="rect">
            <a:avLst/>
          </a:prstGeom>
        </p:spPr>
      </p:pic>
    </p:spTree>
    <p:extLst>
      <p:ext uri="{BB962C8B-B14F-4D97-AF65-F5344CB8AC3E}">
        <p14:creationId xmlns:p14="http://schemas.microsoft.com/office/powerpoint/2010/main" val="3724594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A2E7F-1D2E-4B22-8FBD-9DD0A327EE86}"/>
              </a:ext>
            </a:extLst>
          </p:cNvPr>
          <p:cNvSpPr>
            <a:spLocks noGrp="1"/>
          </p:cNvSpPr>
          <p:nvPr>
            <p:ph type="title"/>
          </p:nvPr>
        </p:nvSpPr>
        <p:spPr/>
        <p:txBody>
          <a:bodyPr>
            <a:normAutofit/>
          </a:bodyPr>
          <a:lstStyle/>
          <a:p>
            <a:pPr algn="l"/>
            <a:r>
              <a:rPr lang="en-US" sz="3600" dirty="0"/>
              <a:t>Example of thread without join() method</a:t>
            </a:r>
            <a:endParaRPr lang="en-IN" sz="3600" dirty="0"/>
          </a:p>
        </p:txBody>
      </p:sp>
      <p:pic>
        <p:nvPicPr>
          <p:cNvPr id="5" name="Content Placeholder 4">
            <a:extLst>
              <a:ext uri="{FF2B5EF4-FFF2-40B4-BE49-F238E27FC236}">
                <a16:creationId xmlns:a16="http://schemas.microsoft.com/office/drawing/2014/main" id="{354CC724-4175-4DB5-B458-6FC7486E1D96}"/>
              </a:ext>
            </a:extLst>
          </p:cNvPr>
          <p:cNvPicPr>
            <a:picLocks noGrp="1" noChangeAspect="1"/>
          </p:cNvPicPr>
          <p:nvPr>
            <p:ph idx="1"/>
          </p:nvPr>
        </p:nvPicPr>
        <p:blipFill>
          <a:blip r:embed="rId2"/>
          <a:stretch>
            <a:fillRect/>
          </a:stretch>
        </p:blipFill>
        <p:spPr>
          <a:xfrm>
            <a:off x="379200" y="1143001"/>
            <a:ext cx="9907799" cy="5659690"/>
          </a:xfrm>
          <a:prstGeom prst="rect">
            <a:avLst/>
          </a:prstGeom>
        </p:spPr>
      </p:pic>
      <p:sp>
        <p:nvSpPr>
          <p:cNvPr id="3" name="TextBox 2">
            <a:extLst>
              <a:ext uri="{FF2B5EF4-FFF2-40B4-BE49-F238E27FC236}">
                <a16:creationId xmlns:a16="http://schemas.microsoft.com/office/drawing/2014/main" id="{A000D9C4-1381-4515-8E14-7266ED7BADE4}"/>
              </a:ext>
            </a:extLst>
          </p:cNvPr>
          <p:cNvSpPr txBox="1"/>
          <p:nvPr/>
        </p:nvSpPr>
        <p:spPr>
          <a:xfrm>
            <a:off x="379200" y="4234934"/>
            <a:ext cx="1830599" cy="369332"/>
          </a:xfrm>
          <a:prstGeom prst="rect">
            <a:avLst/>
          </a:prstGeom>
          <a:noFill/>
        </p:spPr>
        <p:txBody>
          <a:bodyPr wrap="square" rtlCol="0">
            <a:spAutoFit/>
          </a:bodyPr>
          <a:lstStyle/>
          <a:p>
            <a:r>
              <a:rPr lang="en-IN" sz="1800" u="sng" dirty="0"/>
              <a:t>Output:</a:t>
            </a:r>
          </a:p>
        </p:txBody>
      </p:sp>
      <p:pic>
        <p:nvPicPr>
          <p:cNvPr id="4" name="Picture 3">
            <a:extLst>
              <a:ext uri="{FF2B5EF4-FFF2-40B4-BE49-F238E27FC236}">
                <a16:creationId xmlns:a16="http://schemas.microsoft.com/office/drawing/2014/main" id="{2753A52C-F843-443E-A53A-9F52E686CDBA}"/>
              </a:ext>
            </a:extLst>
          </p:cNvPr>
          <p:cNvPicPr>
            <a:picLocks noChangeAspect="1"/>
          </p:cNvPicPr>
          <p:nvPr/>
        </p:nvPicPr>
        <p:blipFill>
          <a:blip r:embed="rId3"/>
          <a:stretch>
            <a:fillRect/>
          </a:stretch>
        </p:blipFill>
        <p:spPr>
          <a:xfrm>
            <a:off x="8279025" y="2200782"/>
            <a:ext cx="7067550" cy="1762125"/>
          </a:xfrm>
          <a:prstGeom prst="rect">
            <a:avLst/>
          </a:prstGeom>
        </p:spPr>
      </p:pic>
    </p:spTree>
    <p:extLst>
      <p:ext uri="{BB962C8B-B14F-4D97-AF65-F5344CB8AC3E}">
        <p14:creationId xmlns:p14="http://schemas.microsoft.com/office/powerpoint/2010/main" val="1610896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9E87-DD29-4F88-89CB-636C330E0C4C}"/>
              </a:ext>
            </a:extLst>
          </p:cNvPr>
          <p:cNvSpPr>
            <a:spLocks noGrp="1"/>
          </p:cNvSpPr>
          <p:nvPr>
            <p:ph type="title"/>
          </p:nvPr>
        </p:nvSpPr>
        <p:spPr/>
        <p:txBody>
          <a:bodyPr>
            <a:normAutofit/>
          </a:bodyPr>
          <a:lstStyle/>
          <a:p>
            <a:r>
              <a:rPr lang="en-US" sz="3600" dirty="0"/>
              <a:t>Example of thread without join() method</a:t>
            </a:r>
            <a:endParaRPr lang="en-IN" sz="3600" dirty="0"/>
          </a:p>
        </p:txBody>
      </p:sp>
      <p:sp>
        <p:nvSpPr>
          <p:cNvPr id="3" name="Content Placeholder 2">
            <a:extLst>
              <a:ext uri="{FF2B5EF4-FFF2-40B4-BE49-F238E27FC236}">
                <a16:creationId xmlns:a16="http://schemas.microsoft.com/office/drawing/2014/main" id="{421EDB8B-9121-4E18-8466-B63D6786D601}"/>
              </a:ext>
            </a:extLst>
          </p:cNvPr>
          <p:cNvSpPr>
            <a:spLocks noGrp="1"/>
          </p:cNvSpPr>
          <p:nvPr>
            <p:ph idx="1"/>
          </p:nvPr>
        </p:nvSpPr>
        <p:spPr/>
        <p:txBody>
          <a:bodyPr>
            <a:normAutofit/>
          </a:bodyPr>
          <a:lstStyle/>
          <a:p>
            <a:r>
              <a:rPr lang="en-US" sz="2200" dirty="0"/>
              <a:t>In this above program two thread t1 and t2 are created. t1 starts first and after printing "r1" on console thread t1 goes to sleep for 500 </a:t>
            </a:r>
            <a:r>
              <a:rPr lang="en-US" sz="2200" dirty="0" err="1"/>
              <a:t>ms.</a:t>
            </a:r>
            <a:r>
              <a:rPr lang="en-US" sz="2200" dirty="0"/>
              <a:t> At the same time Thread t2 will start its process and print "r1" on console and then go into sleep for 500 </a:t>
            </a:r>
            <a:r>
              <a:rPr lang="en-US" sz="2200" dirty="0" err="1"/>
              <a:t>ms.</a:t>
            </a:r>
            <a:r>
              <a:rPr lang="en-US" sz="2200" dirty="0"/>
              <a:t> Thread t1 will wake up from sleep and print "r2" on console similarly thread t2 will wake up from sleep and print "r2" on console. So you will get output like r1 </a:t>
            </a:r>
            <a:r>
              <a:rPr lang="en-US" sz="2200" dirty="0" err="1"/>
              <a:t>r1</a:t>
            </a:r>
            <a:r>
              <a:rPr lang="en-US" sz="2200" dirty="0"/>
              <a:t> r2 </a:t>
            </a:r>
            <a:r>
              <a:rPr lang="en-US" sz="2200" dirty="0" err="1"/>
              <a:t>r2</a:t>
            </a:r>
            <a:endParaRPr lang="en-IN" sz="2200" dirty="0"/>
          </a:p>
        </p:txBody>
      </p:sp>
    </p:spTree>
    <p:extLst>
      <p:ext uri="{BB962C8B-B14F-4D97-AF65-F5344CB8AC3E}">
        <p14:creationId xmlns:p14="http://schemas.microsoft.com/office/powerpoint/2010/main" val="905605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4F2C-E25A-4448-BE4B-30300F9226B8}"/>
              </a:ext>
            </a:extLst>
          </p:cNvPr>
          <p:cNvSpPr>
            <a:spLocks noGrp="1"/>
          </p:cNvSpPr>
          <p:nvPr>
            <p:ph type="title"/>
          </p:nvPr>
        </p:nvSpPr>
        <p:spPr/>
        <p:txBody>
          <a:bodyPr>
            <a:normAutofit/>
          </a:bodyPr>
          <a:lstStyle/>
          <a:p>
            <a:pPr algn="l"/>
            <a:r>
              <a:rPr lang="en-US" sz="3600" dirty="0"/>
              <a:t>Example of thread with join() method</a:t>
            </a:r>
            <a:endParaRPr lang="en-IN" sz="3600" dirty="0"/>
          </a:p>
        </p:txBody>
      </p:sp>
      <p:sp>
        <p:nvSpPr>
          <p:cNvPr id="3" name="Content Placeholder 2">
            <a:extLst>
              <a:ext uri="{FF2B5EF4-FFF2-40B4-BE49-F238E27FC236}">
                <a16:creationId xmlns:a16="http://schemas.microsoft.com/office/drawing/2014/main" id="{BCD1091D-D771-48D8-B437-6570A3505503}"/>
              </a:ext>
            </a:extLst>
          </p:cNvPr>
          <p:cNvSpPr>
            <a:spLocks noGrp="1"/>
          </p:cNvSpPr>
          <p:nvPr>
            <p:ph idx="1"/>
          </p:nvPr>
        </p:nvSpPr>
        <p:spPr/>
        <p:txBody>
          <a:bodyPr>
            <a:normAutofit/>
          </a:bodyPr>
          <a:lstStyle/>
          <a:p>
            <a:pPr marL="0" indent="0">
              <a:buNone/>
            </a:pPr>
            <a:endParaRPr lang="en-IN" sz="2000" dirty="0"/>
          </a:p>
          <a:p>
            <a:endParaRPr lang="en-IN" dirty="0"/>
          </a:p>
        </p:txBody>
      </p:sp>
      <p:pic>
        <p:nvPicPr>
          <p:cNvPr id="4" name="Picture 3">
            <a:extLst>
              <a:ext uri="{FF2B5EF4-FFF2-40B4-BE49-F238E27FC236}">
                <a16:creationId xmlns:a16="http://schemas.microsoft.com/office/drawing/2014/main" id="{9560021A-A493-4311-81D5-087C011BF693}"/>
              </a:ext>
            </a:extLst>
          </p:cNvPr>
          <p:cNvPicPr>
            <a:picLocks noChangeAspect="1"/>
          </p:cNvPicPr>
          <p:nvPr/>
        </p:nvPicPr>
        <p:blipFill>
          <a:blip r:embed="rId2"/>
          <a:stretch>
            <a:fillRect/>
          </a:stretch>
        </p:blipFill>
        <p:spPr>
          <a:xfrm>
            <a:off x="379200" y="1367583"/>
            <a:ext cx="9572520" cy="5396659"/>
          </a:xfrm>
          <a:prstGeom prst="rect">
            <a:avLst/>
          </a:prstGeom>
        </p:spPr>
      </p:pic>
      <p:sp>
        <p:nvSpPr>
          <p:cNvPr id="6" name="TextBox 5">
            <a:extLst>
              <a:ext uri="{FF2B5EF4-FFF2-40B4-BE49-F238E27FC236}">
                <a16:creationId xmlns:a16="http://schemas.microsoft.com/office/drawing/2014/main" id="{F39A1B11-4820-499F-A691-A75D0369FA63}"/>
              </a:ext>
            </a:extLst>
          </p:cNvPr>
          <p:cNvSpPr txBox="1"/>
          <p:nvPr/>
        </p:nvSpPr>
        <p:spPr>
          <a:xfrm>
            <a:off x="304800" y="4333461"/>
            <a:ext cx="1905000" cy="369332"/>
          </a:xfrm>
          <a:prstGeom prst="rect">
            <a:avLst/>
          </a:prstGeom>
          <a:noFill/>
        </p:spPr>
        <p:txBody>
          <a:bodyPr wrap="square" rtlCol="0">
            <a:spAutoFit/>
          </a:bodyPr>
          <a:lstStyle/>
          <a:p>
            <a:r>
              <a:rPr lang="en-IN" sz="1800" u="sng" dirty="0"/>
              <a:t>Output:</a:t>
            </a:r>
          </a:p>
        </p:txBody>
      </p:sp>
    </p:spTree>
    <p:extLst>
      <p:ext uri="{BB962C8B-B14F-4D97-AF65-F5344CB8AC3E}">
        <p14:creationId xmlns:p14="http://schemas.microsoft.com/office/powerpoint/2010/main" val="703394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Title 1"/>
          <p:cNvSpPr>
            <a:spLocks noGrp="1"/>
          </p:cNvSpPr>
          <p:nvPr>
            <p:ph type="title"/>
          </p:nvPr>
        </p:nvSpPr>
        <p:spPr/>
        <p:txBody>
          <a:bodyPr/>
          <a:lstStyle/>
          <a:p>
            <a:r>
              <a:rPr lang="en-US" dirty="0"/>
              <a:t>Synchronization</a:t>
            </a:r>
          </a:p>
        </p:txBody>
      </p:sp>
      <p:sp>
        <p:nvSpPr>
          <p:cNvPr id="1048632" name="Content Placeholder 2"/>
          <p:cNvSpPr>
            <a:spLocks noGrp="1"/>
          </p:cNvSpPr>
          <p:nvPr>
            <p:ph idx="1"/>
          </p:nvPr>
        </p:nvSpPr>
        <p:spPr/>
        <p:txBody>
          <a:bodyPr>
            <a:normAutofit/>
          </a:bodyPr>
          <a:lstStyle/>
          <a:p>
            <a:r>
              <a:rPr lang="en-US" sz="2000" dirty="0"/>
              <a:t>Multithreading introduces asynchronous behavior to the programs. If a thread is writing some data another thread may be reading the same data at that time. This may bring inconsistency.</a:t>
            </a:r>
          </a:p>
          <a:p>
            <a:r>
              <a:rPr lang="en-US" sz="2000" dirty="0"/>
              <a:t>When two or more threads need access to a shared resource there should be some way that the resource will be used only by one resource at a time. The process to achieve this is called synchronization.</a:t>
            </a:r>
          </a:p>
          <a:p>
            <a:r>
              <a:rPr lang="en-US" sz="2000" dirty="0"/>
              <a:t>To implement the synchronous behavior java has synchronous method. Once a thread is inside a synchronized method, no other thread can call any other synchronized method on the same object. All the other threads then wait until the first thread come out of the synchronized block.</a:t>
            </a:r>
          </a:p>
          <a:p>
            <a:pPr marL="0" indent="0">
              <a:buNone/>
            </a:pPr>
            <a:endParaRPr lang="en-US" sz="2000" dirty="0"/>
          </a:p>
        </p:txBody>
      </p:sp>
    </p:spTree>
    <p:extLst>
      <p:ext uri="{BB962C8B-B14F-4D97-AF65-F5344CB8AC3E}">
        <p14:creationId xmlns:p14="http://schemas.microsoft.com/office/powerpoint/2010/main" val="2868756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6B718-5EAA-49FF-8A1E-B632286E1838}"/>
              </a:ext>
            </a:extLst>
          </p:cNvPr>
          <p:cNvSpPr>
            <a:spLocks noGrp="1"/>
          </p:cNvSpPr>
          <p:nvPr>
            <p:ph type="title"/>
          </p:nvPr>
        </p:nvSpPr>
        <p:spPr/>
        <p:txBody>
          <a:bodyPr/>
          <a:lstStyle/>
          <a:p>
            <a:r>
              <a:rPr lang="en-US" dirty="0"/>
              <a:t>Synchronization EXAMPLE</a:t>
            </a:r>
            <a:endParaRPr lang="en-IN" dirty="0"/>
          </a:p>
        </p:txBody>
      </p:sp>
      <p:pic>
        <p:nvPicPr>
          <p:cNvPr id="5" name="Content Placeholder 4">
            <a:extLst>
              <a:ext uri="{FF2B5EF4-FFF2-40B4-BE49-F238E27FC236}">
                <a16:creationId xmlns:a16="http://schemas.microsoft.com/office/drawing/2014/main" id="{B4A222F6-DD26-457F-A0FB-1C1A3C342D6C}"/>
              </a:ext>
            </a:extLst>
          </p:cNvPr>
          <p:cNvPicPr>
            <a:picLocks noGrp="1" noChangeAspect="1"/>
          </p:cNvPicPr>
          <p:nvPr>
            <p:ph idx="1"/>
          </p:nvPr>
        </p:nvPicPr>
        <p:blipFill>
          <a:blip r:embed="rId2"/>
          <a:stretch>
            <a:fillRect/>
          </a:stretch>
        </p:blipFill>
        <p:spPr>
          <a:xfrm>
            <a:off x="379200" y="1295400"/>
            <a:ext cx="11497582" cy="4491717"/>
          </a:xfrm>
          <a:prstGeom prst="rect">
            <a:avLst/>
          </a:prstGeom>
        </p:spPr>
      </p:pic>
    </p:spTree>
    <p:extLst>
      <p:ext uri="{BB962C8B-B14F-4D97-AF65-F5344CB8AC3E}">
        <p14:creationId xmlns:p14="http://schemas.microsoft.com/office/powerpoint/2010/main" val="3456961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8921-D56F-4F11-87D6-E83CB518BADD}"/>
              </a:ext>
            </a:extLst>
          </p:cNvPr>
          <p:cNvSpPr>
            <a:spLocks noGrp="1"/>
          </p:cNvSpPr>
          <p:nvPr>
            <p:ph type="title"/>
          </p:nvPr>
        </p:nvSpPr>
        <p:spPr/>
        <p:txBody>
          <a:bodyPr/>
          <a:lstStyle/>
          <a:p>
            <a:pPr algn="l"/>
            <a:r>
              <a:rPr lang="en-IN" dirty="0"/>
              <a:t>Example</a:t>
            </a:r>
          </a:p>
        </p:txBody>
      </p:sp>
      <p:pic>
        <p:nvPicPr>
          <p:cNvPr id="5" name="Content Placeholder 4">
            <a:extLst>
              <a:ext uri="{FF2B5EF4-FFF2-40B4-BE49-F238E27FC236}">
                <a16:creationId xmlns:a16="http://schemas.microsoft.com/office/drawing/2014/main" id="{5886E560-3C53-483C-AB73-8497171EADEA}"/>
              </a:ext>
            </a:extLst>
          </p:cNvPr>
          <p:cNvPicPr>
            <a:picLocks noGrp="1" noChangeAspect="1"/>
          </p:cNvPicPr>
          <p:nvPr>
            <p:ph idx="1"/>
          </p:nvPr>
        </p:nvPicPr>
        <p:blipFill>
          <a:blip r:embed="rId2"/>
          <a:stretch>
            <a:fillRect/>
          </a:stretch>
        </p:blipFill>
        <p:spPr>
          <a:xfrm>
            <a:off x="379200" y="1295400"/>
            <a:ext cx="5572125" cy="4238625"/>
          </a:xfrm>
          <a:prstGeom prst="rect">
            <a:avLst/>
          </a:prstGeom>
        </p:spPr>
      </p:pic>
    </p:spTree>
    <p:extLst>
      <p:ext uri="{BB962C8B-B14F-4D97-AF65-F5344CB8AC3E}">
        <p14:creationId xmlns:p14="http://schemas.microsoft.com/office/powerpoint/2010/main" val="3723540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AB3DC-F698-4A4F-AF43-B12A8C999A4B}"/>
              </a:ext>
            </a:extLst>
          </p:cNvPr>
          <p:cNvSpPr>
            <a:spLocks noGrp="1"/>
          </p:cNvSpPr>
          <p:nvPr>
            <p:ph type="title"/>
          </p:nvPr>
        </p:nvSpPr>
        <p:spPr/>
        <p:txBody>
          <a:bodyPr/>
          <a:lstStyle/>
          <a:p>
            <a:r>
              <a:rPr lang="en-IN" dirty="0"/>
              <a:t>Output</a:t>
            </a:r>
          </a:p>
        </p:txBody>
      </p:sp>
      <p:pic>
        <p:nvPicPr>
          <p:cNvPr id="3" name="Picture 2">
            <a:extLst>
              <a:ext uri="{FF2B5EF4-FFF2-40B4-BE49-F238E27FC236}">
                <a16:creationId xmlns:a16="http://schemas.microsoft.com/office/drawing/2014/main" id="{0504EB48-B769-4FA8-9C42-1C27114D230F}"/>
              </a:ext>
            </a:extLst>
          </p:cNvPr>
          <p:cNvPicPr>
            <a:picLocks noChangeAspect="1"/>
          </p:cNvPicPr>
          <p:nvPr/>
        </p:nvPicPr>
        <p:blipFill>
          <a:blip r:embed="rId2"/>
          <a:stretch>
            <a:fillRect/>
          </a:stretch>
        </p:blipFill>
        <p:spPr>
          <a:xfrm>
            <a:off x="361057" y="1524000"/>
            <a:ext cx="7000875" cy="1724025"/>
          </a:xfrm>
          <a:prstGeom prst="rect">
            <a:avLst/>
          </a:prstGeom>
        </p:spPr>
      </p:pic>
    </p:spTree>
    <p:extLst>
      <p:ext uri="{BB962C8B-B14F-4D97-AF65-F5344CB8AC3E}">
        <p14:creationId xmlns:p14="http://schemas.microsoft.com/office/powerpoint/2010/main" val="893470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Prerequisites</a:t>
            </a:r>
            <a:endParaRPr lang="en-IN" dirty="0"/>
          </a:p>
        </p:txBody>
      </p:sp>
      <p:sp>
        <p:nvSpPr>
          <p:cNvPr id="12" name="Content Placeholder 11"/>
          <p:cNvSpPr>
            <a:spLocks noGrp="1"/>
          </p:cNvSpPr>
          <p:nvPr>
            <p:ph idx="1"/>
          </p:nvPr>
        </p:nvSpPr>
        <p:spPr/>
        <p:txBody>
          <a:bodyPr/>
          <a:lstStyle/>
          <a:p>
            <a:r>
              <a:rPr lang="en-IN" dirty="0"/>
              <a:t>Basic programming skill</a:t>
            </a:r>
          </a:p>
          <a:p>
            <a:r>
              <a:rPr lang="en-IN" dirty="0"/>
              <a:t>Understanding of OOPS</a:t>
            </a:r>
          </a:p>
          <a:p>
            <a:r>
              <a:rPr lang="en-IN" dirty="0"/>
              <a:t>Java knowledge mandatory </a:t>
            </a:r>
          </a:p>
        </p:txBody>
      </p:sp>
    </p:spTree>
    <p:extLst>
      <p:ext uri="{BB962C8B-B14F-4D97-AF65-F5344CB8AC3E}">
        <p14:creationId xmlns:p14="http://schemas.microsoft.com/office/powerpoint/2010/main" val="1454990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BED3C-974D-4DC4-9B77-DCBED3283582}"/>
              </a:ext>
            </a:extLst>
          </p:cNvPr>
          <p:cNvSpPr>
            <a:spLocks noGrp="1"/>
          </p:cNvSpPr>
          <p:nvPr>
            <p:ph type="title"/>
          </p:nvPr>
        </p:nvSpPr>
        <p:spPr/>
        <p:txBody>
          <a:bodyPr>
            <a:normAutofit/>
          </a:bodyPr>
          <a:lstStyle/>
          <a:p>
            <a:pPr algn="l"/>
            <a:r>
              <a:rPr lang="en-IN" sz="3600" dirty="0"/>
              <a:t>Inter-thread Communication</a:t>
            </a:r>
          </a:p>
        </p:txBody>
      </p:sp>
      <p:sp>
        <p:nvSpPr>
          <p:cNvPr id="3" name="Content Placeholder 2">
            <a:extLst>
              <a:ext uri="{FF2B5EF4-FFF2-40B4-BE49-F238E27FC236}">
                <a16:creationId xmlns:a16="http://schemas.microsoft.com/office/drawing/2014/main" id="{4E71BFF9-65B2-4E29-B7ED-8D7F6EF86387}"/>
              </a:ext>
            </a:extLst>
          </p:cNvPr>
          <p:cNvSpPr>
            <a:spLocks noGrp="1"/>
          </p:cNvSpPr>
          <p:nvPr>
            <p:ph idx="1"/>
          </p:nvPr>
        </p:nvSpPr>
        <p:spPr/>
        <p:txBody>
          <a:bodyPr>
            <a:noAutofit/>
          </a:bodyPr>
          <a:lstStyle/>
          <a:p>
            <a:pPr marL="0" indent="0">
              <a:buNone/>
            </a:pPr>
            <a:r>
              <a:rPr lang="en-US" sz="2200" dirty="0"/>
              <a:t>We have few methods through which java threads can communicate with each other. These methods are wait(), notify(), </a:t>
            </a:r>
            <a:r>
              <a:rPr lang="en-US" sz="2200" dirty="0" err="1"/>
              <a:t>notifyAll</a:t>
            </a:r>
            <a:r>
              <a:rPr lang="en-US" sz="2200" dirty="0"/>
              <a:t>(). All these methods can only be called from within a synchronized method.</a:t>
            </a:r>
          </a:p>
          <a:p>
            <a:pPr marL="0" indent="0">
              <a:buNone/>
            </a:pPr>
            <a:r>
              <a:rPr lang="en-US" sz="2200" dirty="0"/>
              <a:t> 1) To understand synchronization java has a concept of monitor. Monitor can be thought of as a box which can hold only one thread. Once a thread enters the monitor all the other threads have to wait until that thread exits the monitor.</a:t>
            </a:r>
          </a:p>
          <a:p>
            <a:pPr marL="0" indent="0">
              <a:buNone/>
            </a:pPr>
            <a:r>
              <a:rPr lang="en-US" sz="2200" dirty="0"/>
              <a:t> 2) wait()  tells the calling thread to give up the monitor and go to sleep until some other thread enters the same monitor and calls notify().</a:t>
            </a:r>
          </a:p>
          <a:p>
            <a:pPr marL="0" indent="0">
              <a:buNone/>
            </a:pPr>
            <a:r>
              <a:rPr lang="en-US" sz="2200" dirty="0"/>
              <a:t> 3) notify() wakes up the first thread that called wait() on the same </a:t>
            </a:r>
            <a:r>
              <a:rPr lang="en-US" sz="2200" dirty="0" err="1"/>
              <a:t>object.notifyAll</a:t>
            </a:r>
            <a:r>
              <a:rPr lang="en-US" sz="2200" dirty="0"/>
              <a:t>() wakes up all the threads that called wait() on the same object. The highest priority thread will run first.</a:t>
            </a:r>
            <a:endParaRPr lang="en-IN" sz="2200" dirty="0"/>
          </a:p>
        </p:txBody>
      </p:sp>
    </p:spTree>
    <p:extLst>
      <p:ext uri="{BB962C8B-B14F-4D97-AF65-F5344CB8AC3E}">
        <p14:creationId xmlns:p14="http://schemas.microsoft.com/office/powerpoint/2010/main" val="1666278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6152-80FA-439C-96D6-F2406A955A46}"/>
              </a:ext>
            </a:extLst>
          </p:cNvPr>
          <p:cNvSpPr>
            <a:spLocks noGrp="1"/>
          </p:cNvSpPr>
          <p:nvPr>
            <p:ph type="title"/>
          </p:nvPr>
        </p:nvSpPr>
        <p:spPr>
          <a:xfrm>
            <a:off x="418614" y="260022"/>
            <a:ext cx="10477986" cy="612337"/>
          </a:xfrm>
        </p:spPr>
        <p:txBody>
          <a:bodyPr>
            <a:normAutofit/>
          </a:bodyPr>
          <a:lstStyle/>
          <a:p>
            <a:pPr algn="l"/>
            <a:r>
              <a:rPr lang="en-IN" sz="3600" dirty="0"/>
              <a:t>Difference between sleep </a:t>
            </a:r>
            <a:r>
              <a:rPr lang="en-IN" sz="3600"/>
              <a:t>and wait</a:t>
            </a:r>
            <a:endParaRPr lang="en-IN" sz="3600" dirty="0"/>
          </a:p>
        </p:txBody>
      </p:sp>
      <p:graphicFrame>
        <p:nvGraphicFramePr>
          <p:cNvPr id="4" name="Content Placeholder 3">
            <a:extLst>
              <a:ext uri="{FF2B5EF4-FFF2-40B4-BE49-F238E27FC236}">
                <a16:creationId xmlns:a16="http://schemas.microsoft.com/office/drawing/2014/main" id="{C9A3BD99-88AB-4947-A7EC-1D3E5ADDF6E6}"/>
              </a:ext>
            </a:extLst>
          </p:cNvPr>
          <p:cNvGraphicFramePr>
            <a:graphicFrameLocks noGrp="1"/>
          </p:cNvGraphicFramePr>
          <p:nvPr>
            <p:ph idx="1"/>
          </p:nvPr>
        </p:nvGraphicFramePr>
        <p:xfrm>
          <a:off x="1981200" y="1752600"/>
          <a:ext cx="8229600" cy="2743200"/>
        </p:xfrm>
        <a:graphic>
          <a:graphicData uri="http://schemas.openxmlformats.org/drawingml/2006/table">
            <a:tbl>
              <a:tblPr>
                <a:tableStyleId>{3C2FFA5D-87B4-456A-9821-1D502468CF0F}</a:tableStyleId>
              </a:tblPr>
              <a:tblGrid>
                <a:gridCol w="4114800">
                  <a:extLst>
                    <a:ext uri="{9D8B030D-6E8A-4147-A177-3AD203B41FA5}">
                      <a16:colId xmlns:a16="http://schemas.microsoft.com/office/drawing/2014/main" val="2536369451"/>
                    </a:ext>
                  </a:extLst>
                </a:gridCol>
                <a:gridCol w="4114800">
                  <a:extLst>
                    <a:ext uri="{9D8B030D-6E8A-4147-A177-3AD203B41FA5}">
                      <a16:colId xmlns:a16="http://schemas.microsoft.com/office/drawing/2014/main" val="1491401439"/>
                    </a:ext>
                  </a:extLst>
                </a:gridCol>
              </a:tblGrid>
              <a:tr h="0">
                <a:tc>
                  <a:txBody>
                    <a:bodyPr/>
                    <a:lstStyle/>
                    <a:p>
                      <a:r>
                        <a:rPr lang="en-IN" b="1" dirty="0"/>
                        <a:t>wait()</a:t>
                      </a:r>
                    </a:p>
                  </a:txBody>
                  <a:tcPr anchor="ctr"/>
                </a:tc>
                <a:tc>
                  <a:txBody>
                    <a:bodyPr/>
                    <a:lstStyle/>
                    <a:p>
                      <a:r>
                        <a:rPr lang="en-IN" b="1" dirty="0"/>
                        <a:t>sleep()</a:t>
                      </a:r>
                    </a:p>
                  </a:txBody>
                  <a:tcPr anchor="ctr"/>
                </a:tc>
                <a:extLst>
                  <a:ext uri="{0D108BD9-81ED-4DB2-BD59-A6C34878D82A}">
                    <a16:rowId xmlns:a16="http://schemas.microsoft.com/office/drawing/2014/main" val="2295289667"/>
                  </a:ext>
                </a:extLst>
              </a:tr>
              <a:tr h="0">
                <a:tc>
                  <a:txBody>
                    <a:bodyPr/>
                    <a:lstStyle/>
                    <a:p>
                      <a:r>
                        <a:rPr lang="en-IN" dirty="0"/>
                        <a:t>called from synchronised block</a:t>
                      </a:r>
                    </a:p>
                  </a:txBody>
                  <a:tcPr anchor="ctr"/>
                </a:tc>
                <a:tc>
                  <a:txBody>
                    <a:bodyPr/>
                    <a:lstStyle/>
                    <a:p>
                      <a:r>
                        <a:rPr lang="en-IN"/>
                        <a:t>no such requirement</a:t>
                      </a:r>
                    </a:p>
                  </a:txBody>
                  <a:tcPr anchor="ctr"/>
                </a:tc>
                <a:extLst>
                  <a:ext uri="{0D108BD9-81ED-4DB2-BD59-A6C34878D82A}">
                    <a16:rowId xmlns:a16="http://schemas.microsoft.com/office/drawing/2014/main" val="2978957450"/>
                  </a:ext>
                </a:extLst>
              </a:tr>
              <a:tr h="0">
                <a:tc>
                  <a:txBody>
                    <a:bodyPr/>
                    <a:lstStyle/>
                    <a:p>
                      <a:r>
                        <a:rPr lang="en-IN" dirty="0"/>
                        <a:t>monitor is released</a:t>
                      </a:r>
                    </a:p>
                  </a:txBody>
                  <a:tcPr anchor="ctr"/>
                </a:tc>
                <a:tc>
                  <a:txBody>
                    <a:bodyPr/>
                    <a:lstStyle/>
                    <a:p>
                      <a:r>
                        <a:rPr lang="en-IN" dirty="0"/>
                        <a:t>monitor is not released</a:t>
                      </a:r>
                    </a:p>
                  </a:txBody>
                  <a:tcPr anchor="ctr"/>
                </a:tc>
                <a:extLst>
                  <a:ext uri="{0D108BD9-81ED-4DB2-BD59-A6C34878D82A}">
                    <a16:rowId xmlns:a16="http://schemas.microsoft.com/office/drawing/2014/main" val="3408618341"/>
                  </a:ext>
                </a:extLst>
              </a:tr>
              <a:tr h="0">
                <a:tc>
                  <a:txBody>
                    <a:bodyPr/>
                    <a:lstStyle/>
                    <a:p>
                      <a:r>
                        <a:rPr lang="en-US" dirty="0"/>
                        <a:t>gets awake when notify() or </a:t>
                      </a:r>
                      <a:r>
                        <a:rPr lang="en-US" dirty="0" err="1"/>
                        <a:t>notifyAll</a:t>
                      </a:r>
                      <a:r>
                        <a:rPr lang="en-US" dirty="0"/>
                        <a:t>() method is called.</a:t>
                      </a:r>
                    </a:p>
                  </a:txBody>
                  <a:tcPr anchor="ctr"/>
                </a:tc>
                <a:tc>
                  <a:txBody>
                    <a:bodyPr/>
                    <a:lstStyle/>
                    <a:p>
                      <a:r>
                        <a:rPr lang="en-US" dirty="0"/>
                        <a:t>does not get awake when notify() or </a:t>
                      </a:r>
                      <a:r>
                        <a:rPr lang="en-US" dirty="0" err="1"/>
                        <a:t>notifyAll</a:t>
                      </a:r>
                      <a:r>
                        <a:rPr lang="en-US" dirty="0"/>
                        <a:t>() method is called</a:t>
                      </a:r>
                    </a:p>
                  </a:txBody>
                  <a:tcPr anchor="ctr"/>
                </a:tc>
                <a:extLst>
                  <a:ext uri="{0D108BD9-81ED-4DB2-BD59-A6C34878D82A}">
                    <a16:rowId xmlns:a16="http://schemas.microsoft.com/office/drawing/2014/main" val="3964081596"/>
                  </a:ext>
                </a:extLst>
              </a:tr>
              <a:tr h="0">
                <a:tc>
                  <a:txBody>
                    <a:bodyPr/>
                    <a:lstStyle/>
                    <a:p>
                      <a:r>
                        <a:rPr lang="en-IN"/>
                        <a:t>not a static method</a:t>
                      </a:r>
                    </a:p>
                  </a:txBody>
                  <a:tcPr anchor="ctr"/>
                </a:tc>
                <a:tc>
                  <a:txBody>
                    <a:bodyPr/>
                    <a:lstStyle/>
                    <a:p>
                      <a:r>
                        <a:rPr lang="en-IN" dirty="0"/>
                        <a:t>static method</a:t>
                      </a:r>
                    </a:p>
                  </a:txBody>
                  <a:tcPr anchor="ctr"/>
                </a:tc>
                <a:extLst>
                  <a:ext uri="{0D108BD9-81ED-4DB2-BD59-A6C34878D82A}">
                    <a16:rowId xmlns:a16="http://schemas.microsoft.com/office/drawing/2014/main" val="3696014268"/>
                  </a:ext>
                </a:extLst>
              </a:tr>
              <a:tr h="0">
                <a:tc>
                  <a:txBody>
                    <a:bodyPr/>
                    <a:lstStyle/>
                    <a:p>
                      <a:r>
                        <a:rPr lang="en-US"/>
                        <a:t>wait() is generaly used on condition</a:t>
                      </a:r>
                    </a:p>
                  </a:txBody>
                  <a:tcPr anchor="ctr"/>
                </a:tc>
                <a:tc>
                  <a:txBody>
                    <a:bodyPr/>
                    <a:lstStyle/>
                    <a:p>
                      <a:r>
                        <a:rPr lang="en-US" dirty="0"/>
                        <a:t>sleep() method is simply used to put your thread on sleep.</a:t>
                      </a:r>
                    </a:p>
                  </a:txBody>
                  <a:tcPr anchor="ctr"/>
                </a:tc>
                <a:extLst>
                  <a:ext uri="{0D108BD9-81ED-4DB2-BD59-A6C34878D82A}">
                    <a16:rowId xmlns:a16="http://schemas.microsoft.com/office/drawing/2014/main" val="3697720713"/>
                  </a:ext>
                </a:extLst>
              </a:tr>
            </a:tbl>
          </a:graphicData>
        </a:graphic>
      </p:graphicFrame>
    </p:spTree>
    <p:extLst>
      <p:ext uri="{BB962C8B-B14F-4D97-AF65-F5344CB8AC3E}">
        <p14:creationId xmlns:p14="http://schemas.microsoft.com/office/powerpoint/2010/main" val="3690990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44E4-8265-411C-A699-818C5FA24581}"/>
              </a:ext>
            </a:extLst>
          </p:cNvPr>
          <p:cNvSpPr>
            <a:spLocks noGrp="1"/>
          </p:cNvSpPr>
          <p:nvPr>
            <p:ph type="title"/>
          </p:nvPr>
        </p:nvSpPr>
        <p:spPr/>
        <p:txBody>
          <a:bodyPr/>
          <a:lstStyle/>
          <a:p>
            <a:pPr algn="l"/>
            <a:r>
              <a:rPr lang="en-IN" dirty="0"/>
              <a:t>Example</a:t>
            </a:r>
          </a:p>
        </p:txBody>
      </p:sp>
      <p:pic>
        <p:nvPicPr>
          <p:cNvPr id="8" name="Content Placeholder 7">
            <a:extLst>
              <a:ext uri="{FF2B5EF4-FFF2-40B4-BE49-F238E27FC236}">
                <a16:creationId xmlns:a16="http://schemas.microsoft.com/office/drawing/2014/main" id="{06457587-EAE2-4ACA-9EDF-B782417FD8A9}"/>
              </a:ext>
            </a:extLst>
          </p:cNvPr>
          <p:cNvPicPr>
            <a:picLocks noGrp="1" noChangeAspect="1"/>
          </p:cNvPicPr>
          <p:nvPr>
            <p:ph idx="1"/>
          </p:nvPr>
        </p:nvPicPr>
        <p:blipFill>
          <a:blip r:embed="rId2"/>
          <a:stretch>
            <a:fillRect/>
          </a:stretch>
        </p:blipFill>
        <p:spPr>
          <a:xfrm>
            <a:off x="379200" y="247445"/>
            <a:ext cx="8764800" cy="5713801"/>
          </a:xfrm>
          <a:prstGeom prst="rect">
            <a:avLst/>
          </a:prstGeom>
        </p:spPr>
      </p:pic>
      <p:pic>
        <p:nvPicPr>
          <p:cNvPr id="9" name="Picture 8">
            <a:extLst>
              <a:ext uri="{FF2B5EF4-FFF2-40B4-BE49-F238E27FC236}">
                <a16:creationId xmlns:a16="http://schemas.microsoft.com/office/drawing/2014/main" id="{05104667-EAE7-4AF1-A79D-DE340785C918}"/>
              </a:ext>
            </a:extLst>
          </p:cNvPr>
          <p:cNvPicPr>
            <a:picLocks noChangeAspect="1"/>
          </p:cNvPicPr>
          <p:nvPr/>
        </p:nvPicPr>
        <p:blipFill>
          <a:blip r:embed="rId3"/>
          <a:stretch>
            <a:fillRect/>
          </a:stretch>
        </p:blipFill>
        <p:spPr>
          <a:xfrm>
            <a:off x="1135743" y="5961246"/>
            <a:ext cx="809625" cy="676275"/>
          </a:xfrm>
          <a:prstGeom prst="rect">
            <a:avLst/>
          </a:prstGeom>
        </p:spPr>
      </p:pic>
    </p:spTree>
    <p:extLst>
      <p:ext uri="{BB962C8B-B14F-4D97-AF65-F5344CB8AC3E}">
        <p14:creationId xmlns:p14="http://schemas.microsoft.com/office/powerpoint/2010/main" val="1163106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FD4EDD-2E2A-479A-AD74-71FA3A55A0D7}"/>
              </a:ext>
            </a:extLst>
          </p:cNvPr>
          <p:cNvSpPr>
            <a:spLocks noGrp="1"/>
          </p:cNvSpPr>
          <p:nvPr>
            <p:ph type="title"/>
          </p:nvPr>
        </p:nvSpPr>
        <p:spPr/>
        <p:txBody>
          <a:bodyPr/>
          <a:lstStyle/>
          <a:p>
            <a:r>
              <a:rPr lang="en-IN" dirty="0"/>
              <a:t>EXAMPLE</a:t>
            </a:r>
          </a:p>
        </p:txBody>
      </p:sp>
      <p:pic>
        <p:nvPicPr>
          <p:cNvPr id="6" name="Content Placeholder 5">
            <a:extLst>
              <a:ext uri="{FF2B5EF4-FFF2-40B4-BE49-F238E27FC236}">
                <a16:creationId xmlns:a16="http://schemas.microsoft.com/office/drawing/2014/main" id="{E55A4A09-3758-4109-82CA-E263009D3961}"/>
              </a:ext>
            </a:extLst>
          </p:cNvPr>
          <p:cNvPicPr>
            <a:picLocks noGrp="1" noChangeAspect="1"/>
          </p:cNvPicPr>
          <p:nvPr>
            <p:ph idx="1"/>
          </p:nvPr>
        </p:nvPicPr>
        <p:blipFill>
          <a:blip r:embed="rId2"/>
          <a:stretch>
            <a:fillRect/>
          </a:stretch>
        </p:blipFill>
        <p:spPr>
          <a:xfrm>
            <a:off x="228600" y="110200"/>
            <a:ext cx="8242852" cy="5681000"/>
          </a:xfrm>
          <a:prstGeom prst="rect">
            <a:avLst/>
          </a:prstGeom>
        </p:spPr>
      </p:pic>
      <p:pic>
        <p:nvPicPr>
          <p:cNvPr id="8" name="Picture 7">
            <a:extLst>
              <a:ext uri="{FF2B5EF4-FFF2-40B4-BE49-F238E27FC236}">
                <a16:creationId xmlns:a16="http://schemas.microsoft.com/office/drawing/2014/main" id="{BACE3E2B-E986-4431-AD71-10C5DE7BDF0F}"/>
              </a:ext>
            </a:extLst>
          </p:cNvPr>
          <p:cNvPicPr>
            <a:picLocks noChangeAspect="1"/>
          </p:cNvPicPr>
          <p:nvPr/>
        </p:nvPicPr>
        <p:blipFill>
          <a:blip r:embed="rId3"/>
          <a:stretch>
            <a:fillRect/>
          </a:stretch>
        </p:blipFill>
        <p:spPr>
          <a:xfrm>
            <a:off x="-25613" y="5877692"/>
            <a:ext cx="809625" cy="676275"/>
          </a:xfrm>
          <a:prstGeom prst="rect">
            <a:avLst/>
          </a:prstGeom>
        </p:spPr>
      </p:pic>
    </p:spTree>
    <p:extLst>
      <p:ext uri="{BB962C8B-B14F-4D97-AF65-F5344CB8AC3E}">
        <p14:creationId xmlns:p14="http://schemas.microsoft.com/office/powerpoint/2010/main" val="18561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7DC242-9B16-42CB-A2D9-EA35362FCA57}"/>
              </a:ext>
            </a:extLst>
          </p:cNvPr>
          <p:cNvSpPr>
            <a:spLocks noGrp="1"/>
          </p:cNvSpPr>
          <p:nvPr>
            <p:ph type="title"/>
          </p:nvPr>
        </p:nvSpPr>
        <p:spPr/>
        <p:txBody>
          <a:bodyPr/>
          <a:lstStyle/>
          <a:p>
            <a:r>
              <a:rPr lang="en-IN" dirty="0"/>
              <a:t>EXAMPLE</a:t>
            </a:r>
          </a:p>
        </p:txBody>
      </p:sp>
      <p:pic>
        <p:nvPicPr>
          <p:cNvPr id="5" name="Content Placeholder 4">
            <a:extLst>
              <a:ext uri="{FF2B5EF4-FFF2-40B4-BE49-F238E27FC236}">
                <a16:creationId xmlns:a16="http://schemas.microsoft.com/office/drawing/2014/main" id="{599DB4B7-F8DF-4ACA-820E-C465401903AD}"/>
              </a:ext>
            </a:extLst>
          </p:cNvPr>
          <p:cNvPicPr>
            <a:picLocks noGrp="1" noChangeAspect="1"/>
          </p:cNvPicPr>
          <p:nvPr>
            <p:ph idx="1"/>
          </p:nvPr>
        </p:nvPicPr>
        <p:blipFill>
          <a:blip r:embed="rId2"/>
          <a:stretch>
            <a:fillRect/>
          </a:stretch>
        </p:blipFill>
        <p:spPr>
          <a:xfrm>
            <a:off x="0" y="0"/>
            <a:ext cx="10134600" cy="6858000"/>
          </a:xfrm>
          <a:prstGeom prst="rect">
            <a:avLst/>
          </a:prstGeom>
        </p:spPr>
      </p:pic>
    </p:spTree>
    <p:extLst>
      <p:ext uri="{BB962C8B-B14F-4D97-AF65-F5344CB8AC3E}">
        <p14:creationId xmlns:p14="http://schemas.microsoft.com/office/powerpoint/2010/main" val="822719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EECDF0-467C-4868-8393-2614F2595E21}"/>
              </a:ext>
            </a:extLst>
          </p:cNvPr>
          <p:cNvSpPr>
            <a:spLocks noGrp="1"/>
          </p:cNvSpPr>
          <p:nvPr>
            <p:ph type="title"/>
          </p:nvPr>
        </p:nvSpPr>
        <p:spPr/>
        <p:txBody>
          <a:bodyPr/>
          <a:lstStyle/>
          <a:p>
            <a:r>
              <a:rPr lang="en-IN" dirty="0"/>
              <a:t>EXAMPLE</a:t>
            </a:r>
          </a:p>
        </p:txBody>
      </p:sp>
      <p:pic>
        <p:nvPicPr>
          <p:cNvPr id="5" name="Content Placeholder 4">
            <a:extLst>
              <a:ext uri="{FF2B5EF4-FFF2-40B4-BE49-F238E27FC236}">
                <a16:creationId xmlns:a16="http://schemas.microsoft.com/office/drawing/2014/main" id="{76C435AC-D1BB-44BD-9C12-9708CF4AC6E3}"/>
              </a:ext>
            </a:extLst>
          </p:cNvPr>
          <p:cNvPicPr>
            <a:picLocks noGrp="1" noChangeAspect="1"/>
          </p:cNvPicPr>
          <p:nvPr>
            <p:ph idx="1"/>
          </p:nvPr>
        </p:nvPicPr>
        <p:blipFill>
          <a:blip r:embed="rId2"/>
          <a:stretch>
            <a:fillRect/>
          </a:stretch>
        </p:blipFill>
        <p:spPr>
          <a:xfrm>
            <a:off x="379200" y="1295400"/>
            <a:ext cx="11907416" cy="3962400"/>
          </a:xfrm>
          <a:prstGeom prst="rect">
            <a:avLst/>
          </a:prstGeom>
        </p:spPr>
      </p:pic>
      <p:sp>
        <p:nvSpPr>
          <p:cNvPr id="2" name="TextBox 1">
            <a:extLst>
              <a:ext uri="{FF2B5EF4-FFF2-40B4-BE49-F238E27FC236}">
                <a16:creationId xmlns:a16="http://schemas.microsoft.com/office/drawing/2014/main" id="{BF4B9CB5-7FB4-4FA5-8213-A4E212F52511}"/>
              </a:ext>
            </a:extLst>
          </p:cNvPr>
          <p:cNvSpPr txBox="1"/>
          <p:nvPr/>
        </p:nvSpPr>
        <p:spPr>
          <a:xfrm>
            <a:off x="389139" y="3320534"/>
            <a:ext cx="2057400" cy="369332"/>
          </a:xfrm>
          <a:prstGeom prst="rect">
            <a:avLst/>
          </a:prstGeom>
          <a:noFill/>
        </p:spPr>
        <p:txBody>
          <a:bodyPr wrap="square" rtlCol="0">
            <a:spAutoFit/>
          </a:bodyPr>
          <a:lstStyle/>
          <a:p>
            <a:r>
              <a:rPr lang="en-IN" sz="1800" u="sng" dirty="0"/>
              <a:t>Output:</a:t>
            </a:r>
          </a:p>
        </p:txBody>
      </p:sp>
      <p:pic>
        <p:nvPicPr>
          <p:cNvPr id="4" name="Picture 3">
            <a:extLst>
              <a:ext uri="{FF2B5EF4-FFF2-40B4-BE49-F238E27FC236}">
                <a16:creationId xmlns:a16="http://schemas.microsoft.com/office/drawing/2014/main" id="{2BCCCE5D-501E-40C5-959F-502CC6CCDE0E}"/>
              </a:ext>
            </a:extLst>
          </p:cNvPr>
          <p:cNvPicPr>
            <a:picLocks noChangeAspect="1"/>
          </p:cNvPicPr>
          <p:nvPr/>
        </p:nvPicPr>
        <p:blipFill>
          <a:blip r:embed="rId3"/>
          <a:stretch>
            <a:fillRect/>
          </a:stretch>
        </p:blipFill>
        <p:spPr>
          <a:xfrm>
            <a:off x="1417839" y="5043487"/>
            <a:ext cx="7019925" cy="2390775"/>
          </a:xfrm>
          <a:prstGeom prst="rect">
            <a:avLst/>
          </a:prstGeom>
        </p:spPr>
      </p:pic>
    </p:spTree>
    <p:extLst>
      <p:ext uri="{BB962C8B-B14F-4D97-AF65-F5344CB8AC3E}">
        <p14:creationId xmlns:p14="http://schemas.microsoft.com/office/powerpoint/2010/main" val="12856069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3" name="Title 1"/>
          <p:cNvSpPr>
            <a:spLocks noGrp="1"/>
          </p:cNvSpPr>
          <p:nvPr>
            <p:ph type="title"/>
          </p:nvPr>
        </p:nvSpPr>
        <p:spPr/>
        <p:txBody>
          <a:bodyPr/>
          <a:lstStyle/>
          <a:p>
            <a:r>
              <a:rPr lang="en-US" dirty="0"/>
              <a:t>Which can be synchronized</a:t>
            </a:r>
          </a:p>
        </p:txBody>
      </p:sp>
      <p:sp>
        <p:nvSpPr>
          <p:cNvPr id="1048634" name="Content Placeholder 2"/>
          <p:cNvSpPr>
            <a:spLocks noGrp="1"/>
          </p:cNvSpPr>
          <p:nvPr>
            <p:ph idx="1"/>
          </p:nvPr>
        </p:nvSpPr>
        <p:spPr>
          <a:xfrm>
            <a:off x="379199" y="1249340"/>
            <a:ext cx="11345747" cy="5608659"/>
          </a:xfrm>
        </p:spPr>
        <p:txBody>
          <a:bodyPr>
            <a:normAutofit fontScale="95000"/>
          </a:bodyPr>
          <a:lstStyle/>
          <a:p>
            <a:r>
              <a:rPr lang="en-US" sz="2500" dirty="0"/>
              <a:t>Methods</a:t>
            </a:r>
          </a:p>
          <a:p>
            <a:r>
              <a:rPr lang="en-US" sz="2500" dirty="0"/>
              <a:t>Blocks</a:t>
            </a:r>
          </a:p>
          <a:p>
            <a:pPr>
              <a:buNone/>
            </a:pPr>
            <a:r>
              <a:rPr lang="en-US" sz="2500" dirty="0"/>
              <a:t>Ex:</a:t>
            </a:r>
          </a:p>
          <a:p>
            <a:pPr>
              <a:buNone/>
            </a:pPr>
            <a:r>
              <a:rPr lang="en-US" sz="2500" dirty="0"/>
              <a:t>Synchronizing method:  </a:t>
            </a:r>
          </a:p>
          <a:p>
            <a:pPr>
              <a:buNone/>
            </a:pPr>
            <a:r>
              <a:rPr lang="en-US" sz="2500" dirty="0"/>
              <a:t>  public synchronized void hello(){</a:t>
            </a:r>
          </a:p>
          <a:p>
            <a:pPr>
              <a:buNone/>
            </a:pPr>
            <a:r>
              <a:rPr lang="en-US" sz="2500" dirty="0"/>
              <a:t>    // some body   </a:t>
            </a:r>
          </a:p>
          <a:p>
            <a:pPr>
              <a:buNone/>
            </a:pPr>
            <a:r>
              <a:rPr lang="en-US" sz="2500" dirty="0"/>
              <a:t>  }</a:t>
            </a:r>
          </a:p>
          <a:p>
            <a:pPr algn="just">
              <a:buNone/>
            </a:pPr>
            <a:r>
              <a:rPr lang="en-US" sz="2500" dirty="0"/>
              <a:t> In this case the object to be synchronized will be passed</a:t>
            </a:r>
          </a:p>
          <a:p>
            <a:pPr algn="just">
              <a:buNone/>
            </a:pPr>
            <a:r>
              <a:rPr lang="en-US" sz="2500" dirty="0"/>
              <a:t> as a parameter to synchronized block.</a:t>
            </a:r>
          </a:p>
          <a:p>
            <a:pPr>
              <a:buNone/>
            </a:pPr>
            <a:r>
              <a:rPr lang="en-US" sz="2500" dirty="0"/>
              <a:t>   synchronized(object){</a:t>
            </a:r>
          </a:p>
          <a:p>
            <a:pPr>
              <a:buNone/>
            </a:pPr>
            <a:r>
              <a:rPr lang="en-US" sz="2500" dirty="0"/>
              <a:t>    // your code here;</a:t>
            </a:r>
          </a:p>
          <a:p>
            <a:pPr>
              <a:buNone/>
            </a:pPr>
            <a:r>
              <a:rPr lang="en-US" sz="2500" dirty="0"/>
              <a:t>    }</a:t>
            </a:r>
          </a:p>
          <a:p>
            <a:pPr>
              <a:buNone/>
            </a:pPr>
            <a:endParaRPr lang="en-US" dirty="0"/>
          </a:p>
        </p:txBody>
      </p:sp>
    </p:spTree>
    <p:extLst>
      <p:ext uri="{BB962C8B-B14F-4D97-AF65-F5344CB8AC3E}">
        <p14:creationId xmlns:p14="http://schemas.microsoft.com/office/powerpoint/2010/main" val="4271786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Wrapper class</a:t>
            </a:r>
          </a:p>
        </p:txBody>
      </p:sp>
      <p:sp>
        <p:nvSpPr>
          <p:cNvPr id="3" name="Content Placeholder 2"/>
          <p:cNvSpPr>
            <a:spLocks noGrp="1"/>
          </p:cNvSpPr>
          <p:nvPr>
            <p:ph idx="1"/>
          </p:nvPr>
        </p:nvSpPr>
        <p:spPr/>
        <p:txBody>
          <a:bodyPr/>
          <a:lstStyle/>
          <a:p>
            <a:r>
              <a:rPr lang="en-US" b="1" dirty="0"/>
              <a:t>Wrapper classes</a:t>
            </a:r>
            <a:r>
              <a:rPr lang="en-US" dirty="0"/>
              <a:t> are used to convert any data type into an object.</a:t>
            </a:r>
          </a:p>
          <a:p>
            <a:r>
              <a:rPr lang="en-US" dirty="0"/>
              <a:t>The class that converts data of primitive type to Object type.</a:t>
            </a:r>
          </a:p>
          <a:p>
            <a:r>
              <a:rPr lang="en-US" dirty="0"/>
              <a:t>Wrapper class will also support for the concept of auto-boxing and auto-un-boxing.</a:t>
            </a:r>
          </a:p>
          <a:p>
            <a:endParaRPr lang="en-US" dirty="0"/>
          </a:p>
        </p:txBody>
      </p:sp>
    </p:spTree>
    <p:extLst>
      <p:ext uri="{BB962C8B-B14F-4D97-AF65-F5344CB8AC3E}">
        <p14:creationId xmlns:p14="http://schemas.microsoft.com/office/powerpoint/2010/main" val="610732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wrapper classes</a:t>
            </a:r>
          </a:p>
        </p:txBody>
      </p:sp>
      <p:graphicFrame>
        <p:nvGraphicFramePr>
          <p:cNvPr id="4" name="Table 3">
            <a:extLst>
              <a:ext uri="{FF2B5EF4-FFF2-40B4-BE49-F238E27FC236}">
                <a16:creationId xmlns:a16="http://schemas.microsoft.com/office/drawing/2014/main" id="{0D13BFE5-5591-4CA6-9892-3049F479BF63}"/>
              </a:ext>
            </a:extLst>
          </p:cNvPr>
          <p:cNvGraphicFramePr>
            <a:graphicFrameLocks noGrp="1"/>
          </p:cNvGraphicFramePr>
          <p:nvPr>
            <p:extLst>
              <p:ext uri="{D42A27DB-BD31-4B8C-83A1-F6EECF244321}">
                <p14:modId xmlns:p14="http://schemas.microsoft.com/office/powerpoint/2010/main" val="3574315459"/>
              </p:ext>
            </p:extLst>
          </p:nvPr>
        </p:nvGraphicFramePr>
        <p:xfrm>
          <a:off x="689717" y="1388614"/>
          <a:ext cx="8229600" cy="3291840"/>
        </p:xfrm>
        <a:graphic>
          <a:graphicData uri="http://schemas.openxmlformats.org/drawingml/2006/table">
            <a:tbl>
              <a:tblPr>
                <a:tableStyleId>{3C2FFA5D-87B4-456A-9821-1D502468CF0F}</a:tableStyleId>
              </a:tblPr>
              <a:tblGrid>
                <a:gridCol w="4114800">
                  <a:extLst>
                    <a:ext uri="{9D8B030D-6E8A-4147-A177-3AD203B41FA5}">
                      <a16:colId xmlns:a16="http://schemas.microsoft.com/office/drawing/2014/main" val="1905009131"/>
                    </a:ext>
                  </a:extLst>
                </a:gridCol>
                <a:gridCol w="4114800">
                  <a:extLst>
                    <a:ext uri="{9D8B030D-6E8A-4147-A177-3AD203B41FA5}">
                      <a16:colId xmlns:a16="http://schemas.microsoft.com/office/drawing/2014/main" val="3140124083"/>
                    </a:ext>
                  </a:extLst>
                </a:gridCol>
              </a:tblGrid>
              <a:tr h="0">
                <a:tc>
                  <a:txBody>
                    <a:bodyPr/>
                    <a:lstStyle/>
                    <a:p>
                      <a:r>
                        <a:rPr lang="en-IN" b="1"/>
                        <a:t>Primitive data type </a:t>
                      </a:r>
                    </a:p>
                  </a:txBody>
                  <a:tcPr anchor="ctr"/>
                </a:tc>
                <a:tc>
                  <a:txBody>
                    <a:bodyPr/>
                    <a:lstStyle/>
                    <a:p>
                      <a:r>
                        <a:rPr lang="en-IN" b="1" dirty="0"/>
                        <a:t>Wrapper class </a:t>
                      </a:r>
                    </a:p>
                  </a:txBody>
                  <a:tcPr anchor="ctr"/>
                </a:tc>
                <a:extLst>
                  <a:ext uri="{0D108BD9-81ED-4DB2-BD59-A6C34878D82A}">
                    <a16:rowId xmlns:a16="http://schemas.microsoft.com/office/drawing/2014/main" val="512049677"/>
                  </a:ext>
                </a:extLst>
              </a:tr>
              <a:tr h="0">
                <a:tc>
                  <a:txBody>
                    <a:bodyPr/>
                    <a:lstStyle/>
                    <a:p>
                      <a:r>
                        <a:rPr lang="en-IN"/>
                        <a:t>byte</a:t>
                      </a:r>
                    </a:p>
                  </a:txBody>
                  <a:tcPr anchor="ctr"/>
                </a:tc>
                <a:tc>
                  <a:txBody>
                    <a:bodyPr/>
                    <a:lstStyle/>
                    <a:p>
                      <a:r>
                        <a:rPr lang="en-IN"/>
                        <a:t>Byte</a:t>
                      </a:r>
                    </a:p>
                  </a:txBody>
                  <a:tcPr anchor="ctr"/>
                </a:tc>
                <a:extLst>
                  <a:ext uri="{0D108BD9-81ED-4DB2-BD59-A6C34878D82A}">
                    <a16:rowId xmlns:a16="http://schemas.microsoft.com/office/drawing/2014/main" val="3793682632"/>
                  </a:ext>
                </a:extLst>
              </a:tr>
              <a:tr h="0">
                <a:tc>
                  <a:txBody>
                    <a:bodyPr/>
                    <a:lstStyle/>
                    <a:p>
                      <a:r>
                        <a:rPr lang="en-IN" dirty="0"/>
                        <a:t>short</a:t>
                      </a:r>
                    </a:p>
                  </a:txBody>
                  <a:tcPr anchor="ctr"/>
                </a:tc>
                <a:tc>
                  <a:txBody>
                    <a:bodyPr/>
                    <a:lstStyle/>
                    <a:p>
                      <a:r>
                        <a:rPr lang="en-IN"/>
                        <a:t>Short</a:t>
                      </a:r>
                    </a:p>
                  </a:txBody>
                  <a:tcPr anchor="ctr"/>
                </a:tc>
                <a:extLst>
                  <a:ext uri="{0D108BD9-81ED-4DB2-BD59-A6C34878D82A}">
                    <a16:rowId xmlns:a16="http://schemas.microsoft.com/office/drawing/2014/main" val="1452027773"/>
                  </a:ext>
                </a:extLst>
              </a:tr>
              <a:tr h="0">
                <a:tc>
                  <a:txBody>
                    <a:bodyPr/>
                    <a:lstStyle/>
                    <a:p>
                      <a:r>
                        <a:rPr lang="en-IN" dirty="0" err="1"/>
                        <a:t>int</a:t>
                      </a:r>
                      <a:endParaRPr lang="en-IN" dirty="0"/>
                    </a:p>
                  </a:txBody>
                  <a:tcPr anchor="ctr"/>
                </a:tc>
                <a:tc>
                  <a:txBody>
                    <a:bodyPr/>
                    <a:lstStyle/>
                    <a:p>
                      <a:r>
                        <a:rPr lang="en-IN"/>
                        <a:t>Integer</a:t>
                      </a:r>
                    </a:p>
                  </a:txBody>
                  <a:tcPr anchor="ctr"/>
                </a:tc>
                <a:extLst>
                  <a:ext uri="{0D108BD9-81ED-4DB2-BD59-A6C34878D82A}">
                    <a16:rowId xmlns:a16="http://schemas.microsoft.com/office/drawing/2014/main" val="3894387396"/>
                  </a:ext>
                </a:extLst>
              </a:tr>
              <a:tr h="0">
                <a:tc>
                  <a:txBody>
                    <a:bodyPr/>
                    <a:lstStyle/>
                    <a:p>
                      <a:r>
                        <a:rPr lang="en-IN"/>
                        <a:t>long</a:t>
                      </a:r>
                    </a:p>
                  </a:txBody>
                  <a:tcPr anchor="ctr"/>
                </a:tc>
                <a:tc>
                  <a:txBody>
                    <a:bodyPr/>
                    <a:lstStyle/>
                    <a:p>
                      <a:r>
                        <a:rPr lang="en-IN"/>
                        <a:t>Long</a:t>
                      </a:r>
                    </a:p>
                  </a:txBody>
                  <a:tcPr anchor="ctr"/>
                </a:tc>
                <a:extLst>
                  <a:ext uri="{0D108BD9-81ED-4DB2-BD59-A6C34878D82A}">
                    <a16:rowId xmlns:a16="http://schemas.microsoft.com/office/drawing/2014/main" val="1307771474"/>
                  </a:ext>
                </a:extLst>
              </a:tr>
              <a:tr h="0">
                <a:tc>
                  <a:txBody>
                    <a:bodyPr/>
                    <a:lstStyle/>
                    <a:p>
                      <a:r>
                        <a:rPr lang="en-IN" dirty="0"/>
                        <a:t>float</a:t>
                      </a:r>
                    </a:p>
                  </a:txBody>
                  <a:tcPr anchor="ctr"/>
                </a:tc>
                <a:tc>
                  <a:txBody>
                    <a:bodyPr/>
                    <a:lstStyle/>
                    <a:p>
                      <a:r>
                        <a:rPr lang="en-IN"/>
                        <a:t>Float</a:t>
                      </a:r>
                    </a:p>
                  </a:txBody>
                  <a:tcPr anchor="ctr"/>
                </a:tc>
                <a:extLst>
                  <a:ext uri="{0D108BD9-81ED-4DB2-BD59-A6C34878D82A}">
                    <a16:rowId xmlns:a16="http://schemas.microsoft.com/office/drawing/2014/main" val="1314803594"/>
                  </a:ext>
                </a:extLst>
              </a:tr>
              <a:tr h="0">
                <a:tc>
                  <a:txBody>
                    <a:bodyPr/>
                    <a:lstStyle/>
                    <a:p>
                      <a:r>
                        <a:rPr lang="en-IN"/>
                        <a:t>double</a:t>
                      </a:r>
                    </a:p>
                  </a:txBody>
                  <a:tcPr anchor="ctr"/>
                </a:tc>
                <a:tc>
                  <a:txBody>
                    <a:bodyPr/>
                    <a:lstStyle/>
                    <a:p>
                      <a:r>
                        <a:rPr lang="en-IN"/>
                        <a:t>Double</a:t>
                      </a:r>
                    </a:p>
                  </a:txBody>
                  <a:tcPr anchor="ctr"/>
                </a:tc>
                <a:extLst>
                  <a:ext uri="{0D108BD9-81ED-4DB2-BD59-A6C34878D82A}">
                    <a16:rowId xmlns:a16="http://schemas.microsoft.com/office/drawing/2014/main" val="1063976131"/>
                  </a:ext>
                </a:extLst>
              </a:tr>
              <a:tr h="0">
                <a:tc>
                  <a:txBody>
                    <a:bodyPr/>
                    <a:lstStyle/>
                    <a:p>
                      <a:r>
                        <a:rPr lang="en-IN"/>
                        <a:t>char</a:t>
                      </a:r>
                    </a:p>
                  </a:txBody>
                  <a:tcPr anchor="ctr"/>
                </a:tc>
                <a:tc>
                  <a:txBody>
                    <a:bodyPr/>
                    <a:lstStyle/>
                    <a:p>
                      <a:r>
                        <a:rPr lang="en-IN"/>
                        <a:t>Character</a:t>
                      </a:r>
                    </a:p>
                  </a:txBody>
                  <a:tcPr anchor="ctr"/>
                </a:tc>
                <a:extLst>
                  <a:ext uri="{0D108BD9-81ED-4DB2-BD59-A6C34878D82A}">
                    <a16:rowId xmlns:a16="http://schemas.microsoft.com/office/drawing/2014/main" val="10819020"/>
                  </a:ext>
                </a:extLst>
              </a:tr>
              <a:tr h="0">
                <a:tc>
                  <a:txBody>
                    <a:bodyPr/>
                    <a:lstStyle/>
                    <a:p>
                      <a:r>
                        <a:rPr lang="en-IN"/>
                        <a:t>boolean</a:t>
                      </a:r>
                    </a:p>
                  </a:txBody>
                  <a:tcPr anchor="ctr"/>
                </a:tc>
                <a:tc>
                  <a:txBody>
                    <a:bodyPr/>
                    <a:lstStyle/>
                    <a:p>
                      <a:r>
                        <a:rPr lang="en-IN" dirty="0"/>
                        <a:t>Boolean</a:t>
                      </a:r>
                    </a:p>
                  </a:txBody>
                  <a:tcPr anchor="ctr"/>
                </a:tc>
                <a:extLst>
                  <a:ext uri="{0D108BD9-81ED-4DB2-BD59-A6C34878D82A}">
                    <a16:rowId xmlns:a16="http://schemas.microsoft.com/office/drawing/2014/main" val="4272028902"/>
                  </a:ext>
                </a:extLst>
              </a:tr>
            </a:tbl>
          </a:graphicData>
        </a:graphic>
      </p:graphicFrame>
      <p:sp>
        <p:nvSpPr>
          <p:cNvPr id="5" name="Rectangle 1">
            <a:extLst>
              <a:ext uri="{FF2B5EF4-FFF2-40B4-BE49-F238E27FC236}">
                <a16:creationId xmlns:a16="http://schemas.microsoft.com/office/drawing/2014/main" id="{A4EC8471-9BE9-4D9B-A47B-E2866C04D277}"/>
              </a:ext>
            </a:extLst>
          </p:cNvPr>
          <p:cNvSpPr>
            <a:spLocks noChangeArrowheads="1"/>
          </p:cNvSpPr>
          <p:nvPr/>
        </p:nvSpPr>
        <p:spPr bwMode="auto">
          <a:xfrm>
            <a:off x="2582966" y="-1578350"/>
            <a:ext cx="13274468" cy="9253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8569800" numCol="1" anchor="ctr" anchorCtr="0" compatLnSpc="1">
            <a:prstTxWarp prst="textNoShape">
              <a:avLst/>
            </a:prstTxWarp>
            <a:spAutoFit/>
          </a:bodyPr>
          <a:lstStyle/>
          <a:p>
            <a:pPr algn="ctr" eaLnBrk="0" hangingPunct="0"/>
            <a:r>
              <a:rPr lang="en-US" altLang="en-US" sz="700" b="1">
                <a:solidFill>
                  <a:srgbClr val="666666"/>
                </a:solidFill>
                <a:latin typeface="inherit"/>
              </a:rPr>
              <a:t>LIST OF WRAPPER CLASSES</a:t>
            </a:r>
            <a:r>
              <a:rPr lang="en-US" altLang="en-US" sz="700">
                <a:solidFill>
                  <a:srgbClr val="666666"/>
                </a:solidFill>
                <a:latin typeface="inherit"/>
              </a:rPr>
              <a:t> </a:t>
            </a:r>
          </a:p>
          <a:p>
            <a:pPr algn="ctr" eaLnBrk="0" hangingPunct="0"/>
            <a:r>
              <a:rPr lang="en-US" altLang="en-US" sz="700">
                <a:solidFill>
                  <a:srgbClr val="666666"/>
                </a:solidFill>
                <a:latin typeface="inherit"/>
              </a:rPr>
              <a:t>IN THE ABOVE CODE, </a:t>
            </a:r>
            <a:r>
              <a:rPr lang="en-US" altLang="en-US" sz="700" b="1">
                <a:solidFill>
                  <a:srgbClr val="666666"/>
                </a:solidFill>
                <a:latin typeface="inherit"/>
              </a:rPr>
              <a:t>INTEGER</a:t>
            </a:r>
            <a:r>
              <a:rPr lang="en-US" altLang="en-US" sz="700">
                <a:solidFill>
                  <a:srgbClr val="666666"/>
                </a:solidFill>
                <a:latin typeface="inherit"/>
              </a:rPr>
              <a:t> CLASS IS KNOWN AS A WRAPPER CLASS (BECAUSE IT WRAPS AROUND INT DATA TYPE TO GIVE IT AN IMPRESSION OF OBJECT). TO WRAP (OR TO CONVERT) EACH PRIMITIVE DATA TYPE, THERE COMES A WRAPPER CLASS. EIGHT WRAPPER CLASSES EXIST IN </a:t>
            </a:r>
            <a:r>
              <a:rPr lang="en-US" altLang="en-US" sz="700" b="1">
                <a:solidFill>
                  <a:srgbClr val="666666"/>
                </a:solidFill>
                <a:latin typeface="inherit"/>
              </a:rPr>
              <a:t>JAVA.LANG</a:t>
            </a:r>
            <a:r>
              <a:rPr lang="en-US" altLang="en-US" sz="700">
                <a:solidFill>
                  <a:srgbClr val="666666"/>
                </a:solidFill>
                <a:latin typeface="inherit"/>
              </a:rPr>
              <a:t> PACKAGE THAT REPRESENT 8 DATA TYPES. FOLLOWING LIST GIVES.</a:t>
            </a:r>
            <a:br>
              <a:rPr lang="en-US" altLang="en-US" sz="700">
                <a:solidFill>
                  <a:srgbClr val="666666"/>
                </a:solidFill>
                <a:latin typeface="inherit"/>
              </a:rPr>
            </a:br>
            <a:endParaRPr lang="en-US" altLang="en-US" sz="700">
              <a:solidFill>
                <a:srgbClr val="666666"/>
              </a:solidFill>
              <a:latin typeface="inherit"/>
            </a:endParaRPr>
          </a:p>
          <a:p>
            <a:pPr algn="ctr" eaLnBrk="0" hangingPunct="0"/>
            <a:endParaRPr lang="en-US" altLang="en-US" sz="1800">
              <a:latin typeface="Arial" panose="020B0604020202020204" pitchFamily="34" charset="0"/>
            </a:endParaRPr>
          </a:p>
        </p:txBody>
      </p:sp>
    </p:spTree>
    <p:extLst>
      <p:ext uri="{BB962C8B-B14F-4D97-AF65-F5344CB8AC3E}">
        <p14:creationId xmlns:p14="http://schemas.microsoft.com/office/powerpoint/2010/main" val="18602066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a:t>Importance of Wrapper classes</a:t>
            </a:r>
            <a:r>
              <a:rPr lang="en-US" dirty="0"/>
              <a:t> </a:t>
            </a:r>
            <a:br>
              <a:rPr lang="en-US" dirty="0"/>
            </a:br>
            <a:endParaRPr lang="en-US" dirty="0"/>
          </a:p>
        </p:txBody>
      </p:sp>
      <p:sp>
        <p:nvSpPr>
          <p:cNvPr id="3" name="Content Placeholder 2"/>
          <p:cNvSpPr>
            <a:spLocks noGrp="1"/>
          </p:cNvSpPr>
          <p:nvPr>
            <p:ph idx="1"/>
          </p:nvPr>
        </p:nvSpPr>
        <p:spPr/>
        <p:txBody>
          <a:bodyPr>
            <a:normAutofit/>
          </a:bodyPr>
          <a:lstStyle/>
          <a:p>
            <a:r>
              <a:rPr lang="en-US" sz="2400" dirty="0"/>
              <a:t>There are mainly two uses with wrapper classes. </a:t>
            </a:r>
          </a:p>
          <a:p>
            <a:r>
              <a:rPr lang="en-US" sz="2400" dirty="0"/>
              <a:t>To convert simple data types into objects, that is, to give object form to a data type; here constructors are used.</a:t>
            </a:r>
          </a:p>
          <a:p>
            <a:r>
              <a:rPr lang="en-US" sz="2400" dirty="0"/>
              <a:t>To convert strings into data types (known as parsing operations), here methods of type </a:t>
            </a:r>
            <a:r>
              <a:rPr lang="en-US" sz="2400" dirty="0" err="1"/>
              <a:t>parseXXX</a:t>
            </a:r>
            <a:r>
              <a:rPr lang="en-US" sz="2400" dirty="0"/>
              <a:t>() are used.</a:t>
            </a:r>
          </a:p>
        </p:txBody>
      </p:sp>
    </p:spTree>
    <p:extLst>
      <p:ext uri="{BB962C8B-B14F-4D97-AF65-F5344CB8AC3E}">
        <p14:creationId xmlns:p14="http://schemas.microsoft.com/office/powerpoint/2010/main" val="4083050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Title 1"/>
          <p:cNvSpPr>
            <a:spLocks noGrp="1"/>
          </p:cNvSpPr>
          <p:nvPr>
            <p:ph type="title"/>
          </p:nvPr>
        </p:nvSpPr>
        <p:spPr/>
        <p:txBody>
          <a:bodyPr/>
          <a:lstStyle/>
          <a:p>
            <a:pPr algn="l"/>
            <a:r>
              <a:rPr lang="en-US" dirty="0"/>
              <a:t>Threads</a:t>
            </a:r>
          </a:p>
        </p:txBody>
      </p:sp>
      <p:sp>
        <p:nvSpPr>
          <p:cNvPr id="1048596" name="Content Placeholder 2"/>
          <p:cNvSpPr>
            <a:spLocks noGrp="1"/>
          </p:cNvSpPr>
          <p:nvPr>
            <p:ph idx="1"/>
          </p:nvPr>
        </p:nvSpPr>
        <p:spPr/>
        <p:txBody>
          <a:bodyPr/>
          <a:lstStyle/>
          <a:p>
            <a:r>
              <a:rPr lang="en-US" sz="2400" dirty="0"/>
              <a:t>Multithreading is a Java feature that allows concurrent execution of two or more parts of a program for maximum utilization of CPU. Each part of such program is called a thread. So, threads are light-weight processes within a process.</a:t>
            </a:r>
            <a:br>
              <a:rPr lang="en-US" sz="2400" dirty="0"/>
            </a:br>
            <a:br>
              <a:rPr lang="en-US" sz="2400" dirty="0"/>
            </a:br>
            <a:r>
              <a:rPr lang="en-US" sz="2400" dirty="0"/>
              <a:t>Threads can be created by using two mechanisms :</a:t>
            </a:r>
            <a:br>
              <a:rPr lang="en-US" sz="2400" dirty="0"/>
            </a:br>
            <a:r>
              <a:rPr lang="en-US" sz="2400" dirty="0"/>
              <a:t>1. Extending the Thread class</a:t>
            </a:r>
            <a:br>
              <a:rPr lang="en-US" sz="2400" dirty="0"/>
            </a:br>
            <a:r>
              <a:rPr lang="en-US" sz="2400" dirty="0"/>
              <a:t>2. Implementing the Runnable Interface </a:t>
            </a:r>
          </a:p>
          <a:p>
            <a:r>
              <a:rPr lang="en-US" sz="2400" dirty="0"/>
              <a:t>JVM initiate a thread when your program is  called the Main Thread.</a:t>
            </a:r>
          </a:p>
          <a:p>
            <a:endParaRPr lang="en-US" dirty="0"/>
          </a:p>
          <a:p>
            <a:endParaRPr lang="en-US" dirty="0"/>
          </a:p>
        </p:txBody>
      </p:sp>
    </p:spTree>
    <p:extLst>
      <p:ext uri="{BB962C8B-B14F-4D97-AF65-F5344CB8AC3E}">
        <p14:creationId xmlns:p14="http://schemas.microsoft.com/office/powerpoint/2010/main" val="1507353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Boxing and </a:t>
            </a:r>
            <a:r>
              <a:rPr lang="en-US" dirty="0" err="1"/>
              <a:t>Autoboxing</a:t>
            </a:r>
            <a:endParaRPr lang="en-US" dirty="0"/>
          </a:p>
        </p:txBody>
      </p:sp>
      <p:sp>
        <p:nvSpPr>
          <p:cNvPr id="3" name="Content Placeholder 2"/>
          <p:cNvSpPr>
            <a:spLocks noGrp="1"/>
          </p:cNvSpPr>
          <p:nvPr>
            <p:ph idx="1"/>
          </p:nvPr>
        </p:nvSpPr>
        <p:spPr/>
        <p:txBody>
          <a:bodyPr/>
          <a:lstStyle/>
          <a:p>
            <a:r>
              <a:rPr lang="en-US" dirty="0"/>
              <a:t>Before JDK1.5 version</a:t>
            </a:r>
          </a:p>
          <a:p>
            <a:pPr lvl="1"/>
            <a:r>
              <a:rPr lang="en-US" dirty="0"/>
              <a:t> </a:t>
            </a:r>
            <a:r>
              <a:rPr lang="en-US" dirty="0" err="1"/>
              <a:t>int</a:t>
            </a:r>
            <a:r>
              <a:rPr lang="en-US" dirty="0"/>
              <a:t> num=14; // primitive value</a:t>
            </a:r>
          </a:p>
          <a:p>
            <a:pPr lvl="1"/>
            <a:r>
              <a:rPr lang="en-US" dirty="0"/>
              <a:t>Integer </a:t>
            </a:r>
            <a:r>
              <a:rPr lang="en-US" dirty="0" err="1"/>
              <a:t>intObj</a:t>
            </a:r>
            <a:r>
              <a:rPr lang="en-US" dirty="0"/>
              <a:t>= new Integer(num); //boxed to Integer object type. Is called boxing</a:t>
            </a:r>
          </a:p>
          <a:p>
            <a:r>
              <a:rPr lang="en-US" dirty="0"/>
              <a:t>From jdk1.5 version</a:t>
            </a:r>
          </a:p>
          <a:p>
            <a:pPr lvl="1"/>
            <a:r>
              <a:rPr lang="en-US" dirty="0"/>
              <a:t> </a:t>
            </a:r>
            <a:r>
              <a:rPr lang="en-US" dirty="0" err="1"/>
              <a:t>int</a:t>
            </a:r>
            <a:r>
              <a:rPr lang="en-US" dirty="0"/>
              <a:t> num=14; //primitive value</a:t>
            </a:r>
          </a:p>
          <a:p>
            <a:pPr lvl="1"/>
            <a:r>
              <a:rPr lang="en-US" dirty="0"/>
              <a:t>Integer </a:t>
            </a:r>
            <a:r>
              <a:rPr lang="en-US" dirty="0" err="1"/>
              <a:t>intObj</a:t>
            </a:r>
            <a:r>
              <a:rPr lang="en-US" dirty="0"/>
              <a:t> = num; // automatically boxed to object of Integer type is called </a:t>
            </a:r>
            <a:r>
              <a:rPr lang="en-US" dirty="0" err="1"/>
              <a:t>autoboxing</a:t>
            </a:r>
            <a:endParaRPr lang="en-US" dirty="0"/>
          </a:p>
          <a:p>
            <a:endParaRPr lang="en-US" dirty="0"/>
          </a:p>
          <a:p>
            <a:endParaRPr lang="en-US" dirty="0"/>
          </a:p>
        </p:txBody>
      </p:sp>
    </p:spTree>
    <p:extLst>
      <p:ext uri="{BB962C8B-B14F-4D97-AF65-F5344CB8AC3E}">
        <p14:creationId xmlns:p14="http://schemas.microsoft.com/office/powerpoint/2010/main" val="950424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Un-boxing &amp;Auto-un-boxing</a:t>
            </a:r>
          </a:p>
        </p:txBody>
      </p:sp>
      <p:sp>
        <p:nvSpPr>
          <p:cNvPr id="3" name="Content Placeholder 2"/>
          <p:cNvSpPr>
            <a:spLocks noGrp="1"/>
          </p:cNvSpPr>
          <p:nvPr>
            <p:ph idx="1"/>
          </p:nvPr>
        </p:nvSpPr>
        <p:spPr/>
        <p:txBody>
          <a:bodyPr>
            <a:normAutofit/>
          </a:bodyPr>
          <a:lstStyle/>
          <a:p>
            <a:r>
              <a:rPr lang="en-US" dirty="0"/>
              <a:t>Before JDK1.5 version</a:t>
            </a:r>
          </a:p>
          <a:p>
            <a:pPr lvl="1"/>
            <a:r>
              <a:rPr lang="en-US" dirty="0"/>
              <a:t> </a:t>
            </a:r>
            <a:r>
              <a:rPr lang="en-US" sz="2000" dirty="0" err="1"/>
              <a:t>int</a:t>
            </a:r>
            <a:r>
              <a:rPr lang="en-US" sz="2000" dirty="0"/>
              <a:t> num=14; // primitive value</a:t>
            </a:r>
          </a:p>
          <a:p>
            <a:pPr lvl="1"/>
            <a:r>
              <a:rPr lang="en-US" sz="2000" dirty="0"/>
              <a:t>Integer </a:t>
            </a:r>
            <a:r>
              <a:rPr lang="en-US" sz="2000" dirty="0" err="1"/>
              <a:t>intObj</a:t>
            </a:r>
            <a:r>
              <a:rPr lang="en-US" sz="2000" dirty="0"/>
              <a:t>= new Integer(num); //boxed to Integer object type. Is called boxing</a:t>
            </a:r>
          </a:p>
          <a:p>
            <a:pPr lvl="1"/>
            <a:r>
              <a:rPr lang="en-US" dirty="0" err="1"/>
              <a:t>Int</a:t>
            </a:r>
            <a:r>
              <a:rPr lang="en-US" dirty="0"/>
              <a:t> num1=</a:t>
            </a:r>
            <a:r>
              <a:rPr lang="en-US" dirty="0" err="1"/>
              <a:t>intObj.intValue</a:t>
            </a:r>
            <a:r>
              <a:rPr lang="en-US" dirty="0"/>
              <a:t>();  // called Un boxing</a:t>
            </a:r>
          </a:p>
          <a:p>
            <a:r>
              <a:rPr lang="en-US" dirty="0"/>
              <a:t>From jdk1.5 version</a:t>
            </a:r>
          </a:p>
          <a:p>
            <a:pPr lvl="1"/>
            <a:r>
              <a:rPr lang="en-US" dirty="0"/>
              <a:t> </a:t>
            </a:r>
            <a:r>
              <a:rPr lang="en-US" sz="2200" dirty="0" err="1"/>
              <a:t>int</a:t>
            </a:r>
            <a:r>
              <a:rPr lang="en-US" sz="2200" dirty="0"/>
              <a:t> num=14; //primitive value</a:t>
            </a:r>
          </a:p>
          <a:p>
            <a:pPr lvl="1"/>
            <a:r>
              <a:rPr lang="en-US" sz="2200" dirty="0"/>
              <a:t>Integer </a:t>
            </a:r>
            <a:r>
              <a:rPr lang="en-US" sz="2200" dirty="0" err="1"/>
              <a:t>intObj</a:t>
            </a:r>
            <a:r>
              <a:rPr lang="en-US" sz="2200" dirty="0"/>
              <a:t> = num; // automatically boxed to object of Integer type is called </a:t>
            </a:r>
            <a:r>
              <a:rPr lang="en-US" sz="2200" dirty="0" err="1"/>
              <a:t>autoboxing</a:t>
            </a:r>
            <a:endParaRPr lang="en-US" sz="2200" dirty="0"/>
          </a:p>
          <a:p>
            <a:pPr lvl="1"/>
            <a:r>
              <a:rPr lang="en-US" dirty="0"/>
              <a:t> </a:t>
            </a:r>
            <a:r>
              <a:rPr lang="en-US" dirty="0" err="1"/>
              <a:t>int</a:t>
            </a:r>
            <a:r>
              <a:rPr lang="en-US" dirty="0"/>
              <a:t> num1=</a:t>
            </a:r>
            <a:r>
              <a:rPr lang="en-US" dirty="0" err="1"/>
              <a:t>intObj</a:t>
            </a:r>
            <a:r>
              <a:rPr lang="en-US" dirty="0"/>
              <a:t>;  // is called auto </a:t>
            </a:r>
            <a:r>
              <a:rPr lang="en-US" dirty="0" err="1"/>
              <a:t>unboxing</a:t>
            </a:r>
            <a:endParaRPr lang="en-US" dirty="0"/>
          </a:p>
        </p:txBody>
      </p:sp>
    </p:spTree>
    <p:extLst>
      <p:ext uri="{BB962C8B-B14F-4D97-AF65-F5344CB8AC3E}">
        <p14:creationId xmlns:p14="http://schemas.microsoft.com/office/powerpoint/2010/main" val="226631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1C483-386E-434F-9A54-5F3BEEE5AEC3}"/>
              </a:ext>
            </a:extLst>
          </p:cNvPr>
          <p:cNvSpPr>
            <a:spLocks noGrp="1"/>
          </p:cNvSpPr>
          <p:nvPr>
            <p:ph type="title"/>
          </p:nvPr>
        </p:nvSpPr>
        <p:spPr/>
        <p:txBody>
          <a:bodyPr/>
          <a:lstStyle/>
          <a:p>
            <a:pPr algn="l"/>
            <a:r>
              <a:rPr lang="en-IN" dirty="0"/>
              <a:t>Quiz</a:t>
            </a:r>
          </a:p>
        </p:txBody>
      </p:sp>
      <p:sp>
        <p:nvSpPr>
          <p:cNvPr id="3" name="Content Placeholder 2">
            <a:extLst>
              <a:ext uri="{FF2B5EF4-FFF2-40B4-BE49-F238E27FC236}">
                <a16:creationId xmlns:a16="http://schemas.microsoft.com/office/drawing/2014/main" id="{4B70DAFF-D28B-4FBC-980A-8E45E4678BC5}"/>
              </a:ext>
            </a:extLst>
          </p:cNvPr>
          <p:cNvSpPr>
            <a:spLocks noGrp="1"/>
          </p:cNvSpPr>
          <p:nvPr>
            <p:ph idx="1"/>
          </p:nvPr>
        </p:nvSpPr>
        <p:spPr/>
        <p:txBody>
          <a:bodyPr>
            <a:normAutofit/>
          </a:bodyPr>
          <a:lstStyle/>
          <a:p>
            <a:pPr marL="0" indent="0">
              <a:buNone/>
            </a:pPr>
            <a:r>
              <a:rPr lang="en-US" sz="2000" dirty="0"/>
              <a:t>Which of these is not a Thread state?</a:t>
            </a:r>
          </a:p>
          <a:p>
            <a:pPr marL="0" indent="0">
              <a:buNone/>
            </a:pPr>
            <a:r>
              <a:rPr lang="en-US" sz="2000" dirty="0" err="1"/>
              <a:t>a.New</a:t>
            </a:r>
            <a:br>
              <a:rPr lang="en-US" sz="2000" dirty="0"/>
            </a:br>
            <a:r>
              <a:rPr lang="en-US" sz="2000" dirty="0" err="1"/>
              <a:t>b.Runnable</a:t>
            </a:r>
            <a:br>
              <a:rPr lang="en-US" sz="2000" dirty="0"/>
            </a:br>
            <a:r>
              <a:rPr lang="en-US" sz="2000" b="1" dirty="0" err="1"/>
              <a:t>c.sleep</a:t>
            </a:r>
            <a:br>
              <a:rPr lang="en-US" sz="2000" dirty="0"/>
            </a:br>
            <a:r>
              <a:rPr lang="en-US" sz="2000" dirty="0" err="1"/>
              <a:t>d.terminated</a:t>
            </a:r>
            <a:endParaRPr lang="en-US" sz="2000" dirty="0"/>
          </a:p>
          <a:p>
            <a:pPr marL="0" indent="0">
              <a:buNone/>
            </a:pPr>
            <a:endParaRPr lang="en-US" sz="2000" dirty="0"/>
          </a:p>
          <a:p>
            <a:pPr marL="0" indent="0">
              <a:buNone/>
            </a:pPr>
            <a:r>
              <a:rPr lang="en-US" sz="2200" dirty="0"/>
              <a:t>What state does Thread enter in when it has been created and started? </a:t>
            </a:r>
          </a:p>
          <a:p>
            <a:pPr marL="0" indent="0">
              <a:buNone/>
            </a:pPr>
            <a:r>
              <a:rPr lang="en-US" sz="2200" dirty="0" err="1"/>
              <a:t>a.New</a:t>
            </a:r>
            <a:br>
              <a:rPr lang="en-US" sz="2200" dirty="0"/>
            </a:br>
            <a:r>
              <a:rPr lang="en-US" sz="2200" dirty="0" err="1"/>
              <a:t>b.Runnable</a:t>
            </a:r>
            <a:br>
              <a:rPr lang="en-US" sz="2200" dirty="0"/>
            </a:br>
            <a:r>
              <a:rPr lang="en-US" sz="2200" b="1" dirty="0" err="1"/>
              <a:t>c.Running</a:t>
            </a:r>
            <a:br>
              <a:rPr lang="en-US" sz="2200" dirty="0"/>
            </a:br>
            <a:r>
              <a:rPr lang="en-US" sz="2200" dirty="0" err="1"/>
              <a:t>d.Waiting</a:t>
            </a:r>
            <a:endParaRPr lang="en-IN" sz="2200" dirty="0"/>
          </a:p>
        </p:txBody>
      </p:sp>
    </p:spTree>
    <p:extLst>
      <p:ext uri="{BB962C8B-B14F-4D97-AF65-F5344CB8AC3E}">
        <p14:creationId xmlns:p14="http://schemas.microsoft.com/office/powerpoint/2010/main" val="31412456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8ABAE-F525-42D8-BC5A-62187569D826}"/>
              </a:ext>
            </a:extLst>
          </p:cNvPr>
          <p:cNvSpPr>
            <a:spLocks noGrp="1"/>
          </p:cNvSpPr>
          <p:nvPr>
            <p:ph type="title"/>
          </p:nvPr>
        </p:nvSpPr>
        <p:spPr/>
        <p:txBody>
          <a:bodyPr/>
          <a:lstStyle/>
          <a:p>
            <a:pPr algn="l"/>
            <a:r>
              <a:rPr lang="en-IN" dirty="0"/>
              <a:t>Quiz</a:t>
            </a:r>
          </a:p>
        </p:txBody>
      </p:sp>
      <p:sp>
        <p:nvSpPr>
          <p:cNvPr id="3" name="Content Placeholder 2">
            <a:extLst>
              <a:ext uri="{FF2B5EF4-FFF2-40B4-BE49-F238E27FC236}">
                <a16:creationId xmlns:a16="http://schemas.microsoft.com/office/drawing/2014/main" id="{AA486990-7906-46EB-816B-8A7810969780}"/>
              </a:ext>
            </a:extLst>
          </p:cNvPr>
          <p:cNvSpPr>
            <a:spLocks noGrp="1"/>
          </p:cNvSpPr>
          <p:nvPr>
            <p:ph idx="1"/>
          </p:nvPr>
        </p:nvSpPr>
        <p:spPr/>
        <p:txBody>
          <a:bodyPr>
            <a:normAutofit/>
          </a:bodyPr>
          <a:lstStyle/>
          <a:p>
            <a:pPr marL="0" indent="0">
              <a:buNone/>
            </a:pPr>
            <a:r>
              <a:rPr lang="en-US" sz="2000" dirty="0"/>
              <a:t>How can you ensure all threads that started from main must end in order in which they started and also main should end in last</a:t>
            </a:r>
          </a:p>
          <a:p>
            <a:pPr marL="0" indent="0">
              <a:buNone/>
            </a:pPr>
            <a:r>
              <a:rPr lang="en-US" sz="2000" b="1" dirty="0" err="1"/>
              <a:t>a.join</a:t>
            </a:r>
            <a:r>
              <a:rPr lang="en-US" sz="2000" b="1" dirty="0"/>
              <a:t>() method</a:t>
            </a:r>
            <a:br>
              <a:rPr lang="en-US" sz="2000" dirty="0"/>
            </a:br>
            <a:r>
              <a:rPr lang="en-US" sz="2000" dirty="0" err="1"/>
              <a:t>b.sleep</a:t>
            </a:r>
            <a:r>
              <a:rPr lang="en-US" sz="2000" dirty="0"/>
              <a:t>() method</a:t>
            </a:r>
            <a:br>
              <a:rPr lang="en-US" sz="2000" dirty="0"/>
            </a:br>
            <a:r>
              <a:rPr lang="en-US" sz="2000" dirty="0" err="1"/>
              <a:t>c.wait</a:t>
            </a:r>
            <a:r>
              <a:rPr lang="en-US" sz="2000" dirty="0"/>
              <a:t>() method</a:t>
            </a:r>
            <a:br>
              <a:rPr lang="en-US" sz="2000" dirty="0"/>
            </a:br>
            <a:r>
              <a:rPr lang="en-US" sz="2000" dirty="0" err="1"/>
              <a:t>d.run</a:t>
            </a:r>
            <a:r>
              <a:rPr lang="en-US" sz="2000" dirty="0"/>
              <a:t>() method</a:t>
            </a:r>
          </a:p>
          <a:p>
            <a:pPr marL="0" indent="0">
              <a:buNone/>
            </a:pPr>
            <a:endParaRPr lang="en-US" sz="2000" dirty="0"/>
          </a:p>
          <a:p>
            <a:pPr marL="0" indent="0">
              <a:buNone/>
            </a:pPr>
            <a:r>
              <a:rPr lang="en-US" sz="2000" dirty="0"/>
              <a:t>What is difference between starting thread with run() and start() method?</a:t>
            </a:r>
          </a:p>
          <a:p>
            <a:pPr marL="0" indent="0">
              <a:buNone/>
            </a:pPr>
            <a:r>
              <a:rPr lang="en-US" sz="2000" dirty="0" err="1"/>
              <a:t>a.There</a:t>
            </a:r>
            <a:r>
              <a:rPr lang="en-US" sz="2000" dirty="0"/>
              <a:t> is no difference</a:t>
            </a:r>
            <a:br>
              <a:rPr lang="en-US" sz="2000" dirty="0"/>
            </a:br>
            <a:r>
              <a:rPr lang="en-US" sz="2000" b="1" dirty="0" err="1"/>
              <a:t>b.When</a:t>
            </a:r>
            <a:r>
              <a:rPr lang="en-US" sz="2000" b="1" dirty="0"/>
              <a:t> you call start() method, main thread internally calls run() method to start newly created Thread</a:t>
            </a:r>
            <a:br>
              <a:rPr lang="en-US" sz="2000" dirty="0"/>
            </a:br>
            <a:r>
              <a:rPr lang="en-US" sz="2000" dirty="0" err="1"/>
              <a:t>c.run</a:t>
            </a:r>
            <a:r>
              <a:rPr lang="en-US" sz="2000" dirty="0"/>
              <a:t>() calls start() method internally</a:t>
            </a:r>
            <a:br>
              <a:rPr lang="en-US" sz="2000" dirty="0"/>
            </a:br>
            <a:r>
              <a:rPr lang="en-US" sz="2000" dirty="0" err="1"/>
              <a:t>d.None</a:t>
            </a:r>
            <a:endParaRPr lang="en-IN" sz="2000" dirty="0"/>
          </a:p>
        </p:txBody>
      </p:sp>
    </p:spTree>
    <p:extLst>
      <p:ext uri="{BB962C8B-B14F-4D97-AF65-F5344CB8AC3E}">
        <p14:creationId xmlns:p14="http://schemas.microsoft.com/office/powerpoint/2010/main" val="1708116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5" name="Title 1"/>
          <p:cNvSpPr>
            <a:spLocks noGrp="1"/>
          </p:cNvSpPr>
          <p:nvPr>
            <p:ph type="title"/>
          </p:nvPr>
        </p:nvSpPr>
        <p:spPr/>
        <p:txBody>
          <a:bodyPr/>
          <a:lstStyle/>
          <a:p>
            <a:r>
              <a:rPr lang="en-US" dirty="0"/>
              <a:t>Summary</a:t>
            </a:r>
          </a:p>
        </p:txBody>
      </p:sp>
      <p:sp>
        <p:nvSpPr>
          <p:cNvPr id="1048646" name="Content Placeholder 2"/>
          <p:cNvSpPr>
            <a:spLocks noGrp="1"/>
          </p:cNvSpPr>
          <p:nvPr>
            <p:ph idx="1"/>
          </p:nvPr>
        </p:nvSpPr>
        <p:spPr/>
        <p:txBody>
          <a:bodyPr/>
          <a:lstStyle/>
          <a:p>
            <a:r>
              <a:rPr lang="en-US" sz="2000" dirty="0"/>
              <a:t>We understood what is thread and multi threading.</a:t>
            </a:r>
          </a:p>
          <a:p>
            <a:r>
              <a:rPr lang="en-US" sz="2000" dirty="0"/>
              <a:t>Lifecycle of thread follows four stages to </a:t>
            </a:r>
            <a:r>
              <a:rPr lang="en-US" sz="2000" dirty="0" err="1"/>
              <a:t>controll</a:t>
            </a:r>
            <a:r>
              <a:rPr lang="en-US" sz="2000" dirty="0"/>
              <a:t> accessing of thread</a:t>
            </a:r>
          </a:p>
          <a:p>
            <a:r>
              <a:rPr lang="en-US" sz="2000" dirty="0"/>
              <a:t>We can code  application owning Thread class.</a:t>
            </a:r>
          </a:p>
          <a:p>
            <a:r>
              <a:rPr lang="en-US" sz="2000" dirty="0"/>
              <a:t>We can code with the Usage Runnable. </a:t>
            </a:r>
          </a:p>
          <a:p>
            <a:r>
              <a:rPr lang="en-US" sz="2000" dirty="0"/>
              <a:t>Synchronization of thread makes our application with the prioritized execution.</a:t>
            </a:r>
          </a:p>
          <a:p>
            <a:endParaRPr lang="en-US" dirty="0"/>
          </a:p>
        </p:txBody>
      </p:sp>
    </p:spTree>
    <p:extLst>
      <p:ext uri="{BB962C8B-B14F-4D97-AF65-F5344CB8AC3E}">
        <p14:creationId xmlns:p14="http://schemas.microsoft.com/office/powerpoint/2010/main" val="26738578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 &amp; Further Studies</a:t>
            </a:r>
            <a:endParaRPr lang="en-IN" dirty="0"/>
          </a:p>
        </p:txBody>
      </p:sp>
      <p:sp>
        <p:nvSpPr>
          <p:cNvPr id="12" name="Content Placeholder 11"/>
          <p:cNvSpPr>
            <a:spLocks noGrp="1"/>
          </p:cNvSpPr>
          <p:nvPr>
            <p:ph idx="1"/>
          </p:nvPr>
        </p:nvSpPr>
        <p:spPr/>
        <p:txBody>
          <a:bodyPr/>
          <a:lstStyle/>
          <a:p>
            <a:r>
              <a:rPr lang="en-IN" dirty="0">
                <a:hlinkClick r:id="rId2"/>
              </a:rPr>
              <a:t>https://www.tutorialspoint.com/java/java_multithreading.htm</a:t>
            </a:r>
            <a:endParaRPr lang="en-IN" dirty="0"/>
          </a:p>
          <a:p>
            <a:r>
              <a:rPr lang="en-IN" dirty="0">
                <a:hlinkClick r:id="rId3"/>
              </a:rPr>
              <a:t>http://www.java2novice.com/java_thread_examples/</a:t>
            </a:r>
            <a:endParaRPr lang="en-IN" dirty="0"/>
          </a:p>
          <a:p>
            <a:r>
              <a:rPr lang="en-IN" dirty="0">
                <a:hlinkClick r:id="rId4"/>
              </a:rPr>
              <a:t>https://docs.oracle.com/javase/tutorial/essential/concurrency/simple.html</a:t>
            </a:r>
            <a:endParaRPr lang="en-IN" dirty="0"/>
          </a:p>
          <a:p>
            <a:r>
              <a:rPr lang="en-IN" dirty="0">
                <a:hlinkClick r:id="rId5"/>
              </a:rPr>
              <a:t>https://beginnersbook.com/2013/03/multithreading-in-java/</a:t>
            </a:r>
            <a:endParaRPr lang="en-IN" dirty="0"/>
          </a:p>
          <a:p>
            <a:endParaRPr lang="en-IN" dirty="0"/>
          </a:p>
        </p:txBody>
      </p:sp>
    </p:spTree>
    <p:extLst>
      <p:ext uri="{BB962C8B-B14F-4D97-AF65-F5344CB8AC3E}">
        <p14:creationId xmlns:p14="http://schemas.microsoft.com/office/powerpoint/2010/main" val="23718026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1231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Title 1"/>
          <p:cNvSpPr>
            <a:spLocks noGrp="1"/>
          </p:cNvSpPr>
          <p:nvPr>
            <p:ph type="title"/>
          </p:nvPr>
        </p:nvSpPr>
        <p:spPr/>
        <p:txBody>
          <a:bodyPr/>
          <a:lstStyle/>
          <a:p>
            <a:pPr algn="l"/>
            <a:r>
              <a:rPr lang="en-US" dirty="0"/>
              <a:t>Why do we need threads?</a:t>
            </a:r>
          </a:p>
        </p:txBody>
      </p:sp>
      <p:sp>
        <p:nvSpPr>
          <p:cNvPr id="1048598" name="Content Placeholder 2"/>
          <p:cNvSpPr>
            <a:spLocks noGrp="1"/>
          </p:cNvSpPr>
          <p:nvPr>
            <p:ph idx="1"/>
          </p:nvPr>
        </p:nvSpPr>
        <p:spPr/>
        <p:txBody>
          <a:bodyPr>
            <a:normAutofit/>
          </a:bodyPr>
          <a:lstStyle/>
          <a:p>
            <a:r>
              <a:rPr lang="en-US" sz="2400" dirty="0"/>
              <a:t>To  enhance parallel processing</a:t>
            </a:r>
          </a:p>
          <a:p>
            <a:r>
              <a:rPr lang="en-US" sz="2400" dirty="0"/>
              <a:t>To increase response to the user</a:t>
            </a:r>
          </a:p>
          <a:p>
            <a:r>
              <a:rPr lang="en-US" sz="2400" dirty="0"/>
              <a:t>To utilize the idle time of the CPU</a:t>
            </a:r>
          </a:p>
          <a:p>
            <a:r>
              <a:rPr lang="en-US" sz="2400" dirty="0"/>
              <a:t>Prioritize your work depending on priority</a:t>
            </a:r>
          </a:p>
        </p:txBody>
      </p:sp>
    </p:spTree>
    <p:extLst>
      <p:ext uri="{BB962C8B-B14F-4D97-AF65-F5344CB8AC3E}">
        <p14:creationId xmlns:p14="http://schemas.microsoft.com/office/powerpoint/2010/main" val="697506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Title 1"/>
          <p:cNvSpPr>
            <a:spLocks noGrp="1"/>
          </p:cNvSpPr>
          <p:nvPr>
            <p:ph type="title"/>
          </p:nvPr>
        </p:nvSpPr>
        <p:spPr/>
        <p:txBody>
          <a:bodyPr/>
          <a:lstStyle/>
          <a:p>
            <a:pPr algn="l"/>
            <a:r>
              <a:rPr lang="en-US" dirty="0"/>
              <a:t>Life Cycle of Thread</a:t>
            </a:r>
          </a:p>
        </p:txBody>
      </p:sp>
      <p:sp>
        <p:nvSpPr>
          <p:cNvPr id="1048604" name="Content Placeholder 18"/>
          <p:cNvSpPr>
            <a:spLocks noGrp="1"/>
          </p:cNvSpPr>
          <p:nvPr>
            <p:ph idx="1"/>
          </p:nvPr>
        </p:nvSpPr>
        <p:spPr>
          <a:xfrm>
            <a:off x="420688" y="1371600"/>
            <a:ext cx="8382000" cy="5029200"/>
          </a:xfrm>
        </p:spPr>
        <p:txBody>
          <a:bodyPr>
            <a:normAutofit/>
          </a:bodyPr>
          <a:lstStyle/>
          <a:p>
            <a:r>
              <a:rPr lang="en-US" sz="2400" dirty="0"/>
              <a:t>Life cycle of thread is classified into four stages</a:t>
            </a:r>
          </a:p>
          <a:p>
            <a:pPr lvl="1"/>
            <a:r>
              <a:rPr lang="en-US" dirty="0"/>
              <a:t>Created or new born stage</a:t>
            </a:r>
          </a:p>
          <a:p>
            <a:pPr lvl="1"/>
            <a:r>
              <a:rPr lang="en-US" dirty="0"/>
              <a:t>Runnable or running stage</a:t>
            </a:r>
          </a:p>
          <a:p>
            <a:pPr lvl="1"/>
            <a:r>
              <a:rPr lang="en-US" dirty="0"/>
              <a:t>Blocked  stage</a:t>
            </a:r>
          </a:p>
          <a:p>
            <a:pPr lvl="1"/>
            <a:r>
              <a:rPr lang="en-US" dirty="0"/>
              <a:t>Dead stage</a:t>
            </a:r>
          </a:p>
        </p:txBody>
      </p:sp>
      <p:grpSp>
        <p:nvGrpSpPr>
          <p:cNvPr id="44" name="Group 19"/>
          <p:cNvGrpSpPr/>
          <p:nvPr/>
        </p:nvGrpSpPr>
        <p:grpSpPr>
          <a:xfrm>
            <a:off x="609600" y="3601380"/>
            <a:ext cx="7812087" cy="1969006"/>
            <a:chOff x="1103313" y="3654425"/>
            <a:chExt cx="7812087" cy="2500814"/>
          </a:xfrm>
        </p:grpSpPr>
        <p:sp>
          <p:nvSpPr>
            <p:cNvPr id="1048605" name="Oval 4"/>
            <p:cNvSpPr>
              <a:spLocks noChangeArrowheads="1"/>
            </p:cNvSpPr>
            <p:nvPr/>
          </p:nvSpPr>
          <p:spPr bwMode="auto">
            <a:xfrm>
              <a:off x="2198688" y="3836486"/>
              <a:ext cx="1154112" cy="494716"/>
            </a:xfrm>
            <a:prstGeom prst="ellipse">
              <a:avLst/>
            </a:prstGeom>
            <a:solidFill>
              <a:srgbClr val="E6E6FF"/>
            </a:solidFill>
            <a:ln w="9525">
              <a:solidFill>
                <a:srgbClr val="000000"/>
              </a:solidFill>
              <a:round/>
              <a:headEnd/>
              <a:tailEnd/>
            </a:ln>
          </p:spPr>
          <p:txBody>
            <a:bodyPr lIns="0" tIns="0" rIns="0" bIns="0" anchor="ctr" anchorCtr="1">
              <a:spAutoFit/>
            </a:bodyPr>
            <a:lstStyle/>
            <a:p>
              <a:pPr>
                <a:buClr>
                  <a:srgbClr val="000000"/>
                </a:buClr>
                <a:buSzPct val="60000"/>
                <a:tabLst>
                  <a:tab pos="723900" algn="l"/>
                </a:tabLst>
              </a:pPr>
              <a:r>
                <a:rPr lang="en-GB" sz="1800" dirty="0">
                  <a:latin typeface="Times" charset="0"/>
                </a:rPr>
                <a:t>Created</a:t>
              </a:r>
            </a:p>
          </p:txBody>
        </p:sp>
        <p:sp>
          <p:nvSpPr>
            <p:cNvPr id="1048606" name="Oval 5"/>
            <p:cNvSpPr>
              <a:spLocks noChangeArrowheads="1"/>
            </p:cNvSpPr>
            <p:nvPr/>
          </p:nvSpPr>
          <p:spPr bwMode="auto">
            <a:xfrm>
              <a:off x="4573588" y="3836486"/>
              <a:ext cx="1446212" cy="494716"/>
            </a:xfrm>
            <a:prstGeom prst="ellipse">
              <a:avLst/>
            </a:prstGeom>
            <a:solidFill>
              <a:srgbClr val="E6E6FF"/>
            </a:solidFill>
            <a:ln w="9525">
              <a:solidFill>
                <a:srgbClr val="000000"/>
              </a:solidFill>
              <a:round/>
              <a:headEnd/>
              <a:tailEnd/>
            </a:ln>
          </p:spPr>
          <p:txBody>
            <a:bodyPr lIns="0" tIns="0" rIns="0" bIns="0" anchor="ctr" anchorCtr="1">
              <a:spAutoFit/>
            </a:bodyPr>
            <a:lstStyle/>
            <a:p>
              <a:pPr>
                <a:buClr>
                  <a:srgbClr val="000000"/>
                </a:buClr>
                <a:buSzPct val="60000"/>
                <a:tabLst>
                  <a:tab pos="723900" algn="l"/>
                </a:tabLst>
              </a:pPr>
              <a:r>
                <a:rPr lang="en-GB" sz="1800" dirty="0" err="1">
                  <a:latin typeface="Times" charset="0"/>
                </a:rPr>
                <a:t>Runnable</a:t>
              </a:r>
              <a:endParaRPr lang="en-GB" sz="1800" dirty="0">
                <a:latin typeface="Times" charset="0"/>
              </a:endParaRPr>
            </a:p>
          </p:txBody>
        </p:sp>
        <p:sp>
          <p:nvSpPr>
            <p:cNvPr id="1048607" name="Oval 6"/>
            <p:cNvSpPr>
              <a:spLocks noChangeArrowheads="1"/>
            </p:cNvSpPr>
            <p:nvPr/>
          </p:nvSpPr>
          <p:spPr bwMode="auto">
            <a:xfrm>
              <a:off x="7627938" y="3838074"/>
              <a:ext cx="1287462" cy="494716"/>
            </a:xfrm>
            <a:prstGeom prst="ellipse">
              <a:avLst/>
            </a:prstGeom>
            <a:solidFill>
              <a:srgbClr val="E6E6FF"/>
            </a:solidFill>
            <a:ln w="9525">
              <a:solidFill>
                <a:srgbClr val="000000"/>
              </a:solidFill>
              <a:round/>
              <a:headEnd/>
              <a:tailEnd/>
            </a:ln>
          </p:spPr>
          <p:txBody>
            <a:bodyPr lIns="0" tIns="0" rIns="0" bIns="0" anchor="ctr" anchorCtr="1">
              <a:spAutoFit/>
            </a:bodyPr>
            <a:lstStyle/>
            <a:p>
              <a:pPr>
                <a:buClr>
                  <a:srgbClr val="000000"/>
                </a:buClr>
                <a:buSzPct val="60000"/>
                <a:tabLst>
                  <a:tab pos="723900" algn="l"/>
                </a:tabLst>
              </a:pPr>
              <a:r>
                <a:rPr lang="en-GB" sz="1800" dirty="0">
                  <a:latin typeface="Times" charset="0"/>
                </a:rPr>
                <a:t>Blocked</a:t>
              </a:r>
            </a:p>
          </p:txBody>
        </p:sp>
        <p:sp>
          <p:nvSpPr>
            <p:cNvPr id="1048608" name="Oval 7"/>
            <p:cNvSpPr>
              <a:spLocks noChangeArrowheads="1"/>
            </p:cNvSpPr>
            <p:nvPr/>
          </p:nvSpPr>
          <p:spPr bwMode="auto">
            <a:xfrm>
              <a:off x="4895850" y="5660523"/>
              <a:ext cx="912813" cy="494716"/>
            </a:xfrm>
            <a:prstGeom prst="ellipse">
              <a:avLst/>
            </a:prstGeom>
            <a:solidFill>
              <a:srgbClr val="E6E6FF"/>
            </a:solidFill>
            <a:ln w="9525">
              <a:solidFill>
                <a:srgbClr val="000000"/>
              </a:solidFill>
              <a:round/>
              <a:headEnd/>
              <a:tailEnd/>
            </a:ln>
          </p:spPr>
          <p:txBody>
            <a:bodyPr lIns="0" tIns="0" rIns="0" bIns="0" anchor="ctr" anchorCtr="1">
              <a:spAutoFit/>
            </a:bodyPr>
            <a:lstStyle/>
            <a:p>
              <a:pPr>
                <a:buClr>
                  <a:srgbClr val="000000"/>
                </a:buClr>
                <a:buSzPct val="60000"/>
                <a:tabLst>
                  <a:tab pos="723900" algn="l"/>
                </a:tabLst>
              </a:pPr>
              <a:r>
                <a:rPr lang="en-GB" sz="1800">
                  <a:latin typeface="Times" charset="0"/>
                </a:rPr>
                <a:t>Dead</a:t>
              </a:r>
            </a:p>
          </p:txBody>
        </p:sp>
        <p:sp>
          <p:nvSpPr>
            <p:cNvPr id="1048609" name="Line 8"/>
            <p:cNvSpPr>
              <a:spLocks noChangeShapeType="1"/>
            </p:cNvSpPr>
            <p:nvPr/>
          </p:nvSpPr>
          <p:spPr bwMode="auto">
            <a:xfrm>
              <a:off x="3352800" y="4114800"/>
              <a:ext cx="1143000" cy="0"/>
            </a:xfrm>
            <a:prstGeom prst="line">
              <a:avLst/>
            </a:prstGeom>
            <a:noFill/>
            <a:ln w="9525">
              <a:solidFill>
                <a:srgbClr val="000000"/>
              </a:solidFill>
              <a:round/>
              <a:headEnd/>
              <a:tailEnd type="triangle" w="lg" len="lg"/>
            </a:ln>
          </p:spPr>
          <p:txBody>
            <a:bodyPr/>
            <a:lstStyle/>
            <a:p>
              <a:endParaRPr lang="en-US"/>
            </a:p>
          </p:txBody>
        </p:sp>
        <p:sp>
          <p:nvSpPr>
            <p:cNvPr id="1048610" name="Line 9"/>
            <p:cNvSpPr>
              <a:spLocks noChangeShapeType="1"/>
            </p:cNvSpPr>
            <p:nvPr/>
          </p:nvSpPr>
          <p:spPr bwMode="auto">
            <a:xfrm flipV="1">
              <a:off x="6096000" y="4189413"/>
              <a:ext cx="1514475" cy="1587"/>
            </a:xfrm>
            <a:prstGeom prst="line">
              <a:avLst/>
            </a:prstGeom>
            <a:noFill/>
            <a:ln w="9525">
              <a:solidFill>
                <a:srgbClr val="000000"/>
              </a:solidFill>
              <a:round/>
              <a:headEnd/>
              <a:tailEnd type="triangle" w="lg" len="lg"/>
            </a:ln>
          </p:spPr>
          <p:txBody>
            <a:bodyPr/>
            <a:lstStyle/>
            <a:p>
              <a:endParaRPr lang="en-US"/>
            </a:p>
          </p:txBody>
        </p:sp>
        <p:sp>
          <p:nvSpPr>
            <p:cNvPr id="1048611" name="Line 10"/>
            <p:cNvSpPr>
              <a:spLocks noChangeShapeType="1"/>
            </p:cNvSpPr>
            <p:nvPr/>
          </p:nvSpPr>
          <p:spPr bwMode="auto">
            <a:xfrm>
              <a:off x="5334000" y="4191000"/>
              <a:ext cx="0" cy="1295400"/>
            </a:xfrm>
            <a:prstGeom prst="line">
              <a:avLst/>
            </a:prstGeom>
            <a:noFill/>
            <a:ln w="9525">
              <a:solidFill>
                <a:srgbClr val="000000"/>
              </a:solidFill>
              <a:round/>
              <a:headEnd/>
              <a:tailEnd type="triangle" w="lg" len="lg"/>
            </a:ln>
          </p:spPr>
          <p:txBody>
            <a:bodyPr/>
            <a:lstStyle/>
            <a:p>
              <a:endParaRPr lang="en-US"/>
            </a:p>
          </p:txBody>
        </p:sp>
        <p:sp>
          <p:nvSpPr>
            <p:cNvPr id="1048612" name="Text Box 11"/>
            <p:cNvSpPr txBox="1">
              <a:spLocks noChangeArrowheads="1"/>
            </p:cNvSpPr>
            <p:nvPr/>
          </p:nvSpPr>
          <p:spPr bwMode="auto">
            <a:xfrm>
              <a:off x="3711575" y="3784600"/>
              <a:ext cx="493725" cy="312723"/>
            </a:xfrm>
            <a:prstGeom prst="rect">
              <a:avLst/>
            </a:prstGeom>
            <a:noFill/>
            <a:ln w="9525">
              <a:noFill/>
              <a:miter lim="800000"/>
              <a:headEnd/>
              <a:tailEnd/>
            </a:ln>
          </p:spPr>
          <p:txBody>
            <a:bodyPr wrap="none" lIns="0" tIns="0" rIns="0" bIns="0">
              <a:spAutoFit/>
            </a:bodyPr>
            <a:lstStyle/>
            <a:p>
              <a:pPr>
                <a:buClr>
                  <a:srgbClr val="000000"/>
                </a:buClr>
                <a:buSzPct val="67000"/>
                <a:buFont typeface="StarBats" charset="0"/>
                <a:buNone/>
              </a:pPr>
              <a:r>
                <a:rPr lang="en-GB" sz="1600">
                  <a:latin typeface="Times" charset="0"/>
                </a:rPr>
                <a:t>start()</a:t>
              </a:r>
            </a:p>
          </p:txBody>
        </p:sp>
        <p:sp>
          <p:nvSpPr>
            <p:cNvPr id="1048613" name="Text Box 12"/>
            <p:cNvSpPr txBox="1">
              <a:spLocks noChangeArrowheads="1"/>
            </p:cNvSpPr>
            <p:nvPr/>
          </p:nvSpPr>
          <p:spPr bwMode="auto">
            <a:xfrm>
              <a:off x="1222375" y="3802063"/>
              <a:ext cx="719749" cy="312723"/>
            </a:xfrm>
            <a:prstGeom prst="rect">
              <a:avLst/>
            </a:prstGeom>
            <a:noFill/>
            <a:ln w="9525">
              <a:noFill/>
              <a:miter lim="800000"/>
              <a:headEnd/>
              <a:tailEnd/>
            </a:ln>
          </p:spPr>
          <p:txBody>
            <a:bodyPr wrap="none" lIns="0" tIns="0" rIns="0" bIns="0">
              <a:spAutoFit/>
            </a:bodyPr>
            <a:lstStyle/>
            <a:p>
              <a:pPr>
                <a:buClr>
                  <a:srgbClr val="000000"/>
                </a:buClr>
                <a:buSzPct val="67000"/>
                <a:buFont typeface="StarBats" charset="0"/>
                <a:buNone/>
              </a:pPr>
              <a:r>
                <a:rPr lang="en-GB" sz="1600" dirty="0">
                  <a:latin typeface="Times" charset="0"/>
                </a:rPr>
                <a:t>Thread()</a:t>
              </a:r>
            </a:p>
          </p:txBody>
        </p:sp>
        <p:sp>
          <p:nvSpPr>
            <p:cNvPr id="1048614" name="Line 13"/>
            <p:cNvSpPr>
              <a:spLocks noChangeShapeType="1"/>
            </p:cNvSpPr>
            <p:nvPr/>
          </p:nvSpPr>
          <p:spPr bwMode="auto">
            <a:xfrm>
              <a:off x="1103313" y="4095750"/>
              <a:ext cx="1077912" cy="0"/>
            </a:xfrm>
            <a:prstGeom prst="line">
              <a:avLst/>
            </a:prstGeom>
            <a:noFill/>
            <a:ln w="9525">
              <a:solidFill>
                <a:srgbClr val="000000"/>
              </a:solidFill>
              <a:round/>
              <a:headEnd/>
              <a:tailEnd type="triangle" w="lg" len="lg"/>
            </a:ln>
          </p:spPr>
          <p:txBody>
            <a:bodyPr/>
            <a:lstStyle/>
            <a:p>
              <a:endParaRPr lang="en-US"/>
            </a:p>
          </p:txBody>
        </p:sp>
        <p:sp>
          <p:nvSpPr>
            <p:cNvPr id="1048615" name="Text Box 14"/>
            <p:cNvSpPr txBox="1">
              <a:spLocks noChangeArrowheads="1"/>
            </p:cNvSpPr>
            <p:nvPr/>
          </p:nvSpPr>
          <p:spPr bwMode="auto">
            <a:xfrm>
              <a:off x="2855913" y="4912576"/>
              <a:ext cx="2042226" cy="938169"/>
            </a:xfrm>
            <a:prstGeom prst="rect">
              <a:avLst/>
            </a:prstGeom>
            <a:noFill/>
            <a:ln w="9525">
              <a:noFill/>
              <a:miter lim="800000"/>
              <a:headEnd/>
              <a:tailEnd/>
            </a:ln>
          </p:spPr>
          <p:txBody>
            <a:bodyPr wrap="none" lIns="0" tIns="0" rIns="0" bIns="0">
              <a:spAutoFit/>
            </a:bodyPr>
            <a:lstStyle/>
            <a:p>
              <a:pPr>
                <a:buClr>
                  <a:srgbClr val="000000"/>
                </a:buClr>
                <a:buSzPct val="67000"/>
                <a:tabLst>
                  <a:tab pos="723900" algn="l"/>
                  <a:tab pos="1447800" algn="l"/>
                </a:tabLst>
              </a:pPr>
              <a:r>
                <a:rPr lang="en-GB" sz="1600" dirty="0">
                  <a:latin typeface="Times" charset="0"/>
                </a:rPr>
                <a:t>run() method terminates </a:t>
              </a:r>
            </a:p>
            <a:p>
              <a:pPr>
                <a:buClr>
                  <a:srgbClr val="000000"/>
                </a:buClr>
                <a:buSzPct val="67000"/>
                <a:tabLst>
                  <a:tab pos="723900" algn="l"/>
                  <a:tab pos="1447800" algn="l"/>
                </a:tabLst>
              </a:pPr>
              <a:r>
                <a:rPr lang="en-GB" sz="1600" dirty="0">
                  <a:latin typeface="Times" charset="0"/>
                </a:rPr>
                <a:t>With stop() or </a:t>
              </a:r>
            </a:p>
            <a:p>
              <a:pPr>
                <a:buClr>
                  <a:srgbClr val="000000"/>
                </a:buClr>
                <a:buSzPct val="67000"/>
                <a:tabLst>
                  <a:tab pos="723900" algn="l"/>
                  <a:tab pos="1447800" algn="l"/>
                </a:tabLst>
              </a:pPr>
              <a:r>
                <a:rPr lang="en-GB" sz="1600" dirty="0">
                  <a:latin typeface="Times" charset="0"/>
                </a:rPr>
                <a:t>interrupt() </a:t>
              </a:r>
            </a:p>
          </p:txBody>
        </p:sp>
        <p:sp>
          <p:nvSpPr>
            <p:cNvPr id="1048616" name="Text Box 15"/>
            <p:cNvSpPr txBox="1">
              <a:spLocks noChangeArrowheads="1"/>
            </p:cNvSpPr>
            <p:nvPr/>
          </p:nvSpPr>
          <p:spPr bwMode="auto">
            <a:xfrm>
              <a:off x="6499225" y="4241800"/>
              <a:ext cx="561051" cy="625447"/>
            </a:xfrm>
            <a:prstGeom prst="rect">
              <a:avLst/>
            </a:prstGeom>
            <a:noFill/>
            <a:ln w="9525">
              <a:noFill/>
              <a:miter lim="800000"/>
              <a:headEnd/>
              <a:tailEnd/>
            </a:ln>
          </p:spPr>
          <p:txBody>
            <a:bodyPr wrap="none" lIns="0" tIns="0" rIns="0" bIns="0">
              <a:spAutoFit/>
            </a:bodyPr>
            <a:lstStyle/>
            <a:p>
              <a:pPr>
                <a:buClr>
                  <a:srgbClr val="000000"/>
                </a:buClr>
                <a:buSzPct val="67000"/>
                <a:buFont typeface="StarBats" charset="0"/>
                <a:buNone/>
              </a:pPr>
              <a:r>
                <a:rPr lang="en-GB" sz="1600">
                  <a:latin typeface="Times" charset="0"/>
                </a:rPr>
                <a:t>sleep()</a:t>
              </a:r>
            </a:p>
            <a:p>
              <a:pPr>
                <a:buClr>
                  <a:srgbClr val="000000"/>
                </a:buClr>
                <a:buSzPct val="67000"/>
                <a:buFont typeface="StarBats" charset="0"/>
                <a:buNone/>
              </a:pPr>
              <a:r>
                <a:rPr lang="en-GB" sz="1600">
                  <a:latin typeface="Times" charset="0"/>
                </a:rPr>
                <a:t>wait()</a:t>
              </a:r>
            </a:p>
          </p:txBody>
        </p:sp>
        <p:sp>
          <p:nvSpPr>
            <p:cNvPr id="1048617" name="Line 16"/>
            <p:cNvSpPr>
              <a:spLocks noChangeShapeType="1"/>
            </p:cNvSpPr>
            <p:nvPr/>
          </p:nvSpPr>
          <p:spPr bwMode="auto">
            <a:xfrm flipH="1" flipV="1">
              <a:off x="6019800" y="3962400"/>
              <a:ext cx="1752600" cy="0"/>
            </a:xfrm>
            <a:prstGeom prst="line">
              <a:avLst/>
            </a:prstGeom>
            <a:noFill/>
            <a:ln w="9525">
              <a:solidFill>
                <a:srgbClr val="000000"/>
              </a:solidFill>
              <a:round/>
              <a:headEnd/>
              <a:tailEnd type="triangle" w="lg" len="lg"/>
            </a:ln>
          </p:spPr>
          <p:txBody>
            <a:bodyPr/>
            <a:lstStyle/>
            <a:p>
              <a:endParaRPr lang="en-US"/>
            </a:p>
          </p:txBody>
        </p:sp>
        <p:sp>
          <p:nvSpPr>
            <p:cNvPr id="1048618" name="Text Box 17"/>
            <p:cNvSpPr txBox="1">
              <a:spLocks noChangeArrowheads="1"/>
            </p:cNvSpPr>
            <p:nvPr/>
          </p:nvSpPr>
          <p:spPr bwMode="auto">
            <a:xfrm>
              <a:off x="6491288" y="3654425"/>
              <a:ext cx="629981" cy="312723"/>
            </a:xfrm>
            <a:prstGeom prst="rect">
              <a:avLst/>
            </a:prstGeom>
            <a:noFill/>
            <a:ln w="9525">
              <a:noFill/>
              <a:miter lim="800000"/>
              <a:headEnd/>
              <a:tailEnd/>
            </a:ln>
          </p:spPr>
          <p:txBody>
            <a:bodyPr wrap="none" lIns="0" tIns="0" rIns="0" bIns="0">
              <a:spAutoFit/>
            </a:bodyPr>
            <a:lstStyle/>
            <a:p>
              <a:pPr>
                <a:buClr>
                  <a:srgbClr val="000000"/>
                </a:buClr>
                <a:buSzPct val="67000"/>
                <a:buFont typeface="StarBats" charset="0"/>
                <a:buNone/>
              </a:pPr>
              <a:r>
                <a:rPr lang="en-GB" sz="1600">
                  <a:latin typeface="Times" charset="0"/>
                </a:rPr>
                <a:t>notify()</a:t>
              </a:r>
            </a:p>
          </p:txBody>
        </p:sp>
      </p:grpSp>
      <p:pic>
        <p:nvPicPr>
          <p:cNvPr id="2" name="Picture 1">
            <a:extLst>
              <a:ext uri="{FF2B5EF4-FFF2-40B4-BE49-F238E27FC236}">
                <a16:creationId xmlns:a16="http://schemas.microsoft.com/office/drawing/2014/main" id="{7D256799-3FAA-4A55-AA97-3D9F5EB04205}"/>
              </a:ext>
            </a:extLst>
          </p:cNvPr>
          <p:cNvPicPr>
            <a:picLocks noChangeAspect="1"/>
          </p:cNvPicPr>
          <p:nvPr/>
        </p:nvPicPr>
        <p:blipFill>
          <a:blip r:embed="rId3"/>
          <a:stretch>
            <a:fillRect/>
          </a:stretch>
        </p:blipFill>
        <p:spPr>
          <a:xfrm>
            <a:off x="420688" y="3323926"/>
            <a:ext cx="11847512" cy="3334049"/>
          </a:xfrm>
          <a:prstGeom prst="rect">
            <a:avLst/>
          </a:prstGeom>
        </p:spPr>
      </p:pic>
    </p:spTree>
    <p:extLst>
      <p:ext uri="{BB962C8B-B14F-4D97-AF65-F5344CB8AC3E}">
        <p14:creationId xmlns:p14="http://schemas.microsoft.com/office/powerpoint/2010/main" val="3539888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F56A-2AEB-4242-AA2C-54CAB83CA11D}"/>
              </a:ext>
            </a:extLst>
          </p:cNvPr>
          <p:cNvSpPr>
            <a:spLocks noGrp="1"/>
          </p:cNvSpPr>
          <p:nvPr>
            <p:ph type="title"/>
          </p:nvPr>
        </p:nvSpPr>
        <p:spPr/>
        <p:txBody>
          <a:bodyPr>
            <a:normAutofit/>
          </a:bodyPr>
          <a:lstStyle/>
          <a:p>
            <a:pPr algn="l"/>
            <a:r>
              <a:rPr lang="en-US" sz="3600" dirty="0"/>
              <a:t>Thread states</a:t>
            </a:r>
            <a:endParaRPr lang="en-IN" sz="3600" dirty="0"/>
          </a:p>
        </p:txBody>
      </p:sp>
      <p:sp>
        <p:nvSpPr>
          <p:cNvPr id="3" name="Content Placeholder 2">
            <a:extLst>
              <a:ext uri="{FF2B5EF4-FFF2-40B4-BE49-F238E27FC236}">
                <a16:creationId xmlns:a16="http://schemas.microsoft.com/office/drawing/2014/main" id="{C2756BBC-B556-4FF1-99E1-B8DA1C366F8C}"/>
              </a:ext>
            </a:extLst>
          </p:cNvPr>
          <p:cNvSpPr>
            <a:spLocks noGrp="1"/>
          </p:cNvSpPr>
          <p:nvPr>
            <p:ph idx="1"/>
          </p:nvPr>
        </p:nvSpPr>
        <p:spPr/>
        <p:txBody>
          <a:bodyPr>
            <a:normAutofit/>
          </a:bodyPr>
          <a:lstStyle/>
          <a:p>
            <a:r>
              <a:rPr lang="en-US" sz="2400" b="1" dirty="0"/>
              <a:t>New :</a:t>
            </a:r>
            <a:r>
              <a:rPr lang="en-US" sz="2400" dirty="0"/>
              <a:t> A thread begins its life cycle in the new state. It remains in this state until the start() method is called on it.</a:t>
            </a:r>
          </a:p>
          <a:p>
            <a:r>
              <a:rPr lang="en-US" sz="2400" b="1" dirty="0"/>
              <a:t>Runnable :</a:t>
            </a:r>
            <a:r>
              <a:rPr lang="en-US" sz="2400" dirty="0"/>
              <a:t> After invocation of start() method on new thread, the thread becomes runnable.</a:t>
            </a:r>
          </a:p>
          <a:p>
            <a:r>
              <a:rPr lang="en-US" sz="2400" b="1" dirty="0"/>
              <a:t>Blocked</a:t>
            </a:r>
            <a:r>
              <a:rPr lang="en-US" sz="2400" dirty="0"/>
              <a:t> – A thread that is blocked waiting for a monitor lock is in this state</a:t>
            </a:r>
          </a:p>
          <a:p>
            <a:r>
              <a:rPr lang="en-US" sz="2400" b="1" dirty="0"/>
              <a:t>Running :</a:t>
            </a:r>
            <a:r>
              <a:rPr lang="en-US" sz="2400" dirty="0"/>
              <a:t> A thread is in running state if the thread scheduler has selected it.</a:t>
            </a:r>
          </a:p>
          <a:p>
            <a:r>
              <a:rPr lang="en-US" sz="2400" b="1" dirty="0"/>
              <a:t>Waiting :</a:t>
            </a:r>
            <a:r>
              <a:rPr lang="en-US" sz="2400" dirty="0"/>
              <a:t> A thread is in waiting state if it waits for another thread to perform a task. In this stage the thread is still alive. </a:t>
            </a:r>
          </a:p>
          <a:p>
            <a:r>
              <a:rPr lang="en-US" sz="2400" b="1" dirty="0"/>
              <a:t>Terminated :</a:t>
            </a:r>
            <a:r>
              <a:rPr lang="en-US" sz="2400" dirty="0"/>
              <a:t> A thread enter the terminated state when it complete its task</a:t>
            </a:r>
          </a:p>
          <a:p>
            <a:endParaRPr lang="en-IN" dirty="0"/>
          </a:p>
        </p:txBody>
      </p:sp>
    </p:spTree>
    <p:extLst>
      <p:ext uri="{BB962C8B-B14F-4D97-AF65-F5344CB8AC3E}">
        <p14:creationId xmlns:p14="http://schemas.microsoft.com/office/powerpoint/2010/main" val="3336645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3AE810-AED3-46FF-9A75-2B7FCCD90A15}"/>
              </a:ext>
            </a:extLst>
          </p:cNvPr>
          <p:cNvSpPr>
            <a:spLocks noGrp="1"/>
          </p:cNvSpPr>
          <p:nvPr>
            <p:ph type="title"/>
          </p:nvPr>
        </p:nvSpPr>
        <p:spPr/>
        <p:txBody>
          <a:bodyPr/>
          <a:lstStyle/>
          <a:p>
            <a:r>
              <a:rPr lang="en-US" dirty="0"/>
              <a:t>Thread Class vs Runnable Interface</a:t>
            </a:r>
            <a:endParaRPr lang="en-IN" dirty="0"/>
          </a:p>
        </p:txBody>
      </p:sp>
      <p:sp>
        <p:nvSpPr>
          <p:cNvPr id="4" name="Content Placeholder 3">
            <a:extLst>
              <a:ext uri="{FF2B5EF4-FFF2-40B4-BE49-F238E27FC236}">
                <a16:creationId xmlns:a16="http://schemas.microsoft.com/office/drawing/2014/main" id="{9C19258D-BDB6-4169-92C0-7B6B72A9974E}"/>
              </a:ext>
            </a:extLst>
          </p:cNvPr>
          <p:cNvSpPr>
            <a:spLocks noGrp="1"/>
          </p:cNvSpPr>
          <p:nvPr>
            <p:ph idx="1"/>
          </p:nvPr>
        </p:nvSpPr>
        <p:spPr/>
        <p:txBody>
          <a:bodyPr/>
          <a:lstStyle/>
          <a:p>
            <a:pPr marL="0" indent="0">
              <a:buNone/>
            </a:pPr>
            <a:r>
              <a:rPr lang="en-US" dirty="0"/>
              <a:t>1</a:t>
            </a:r>
            <a:r>
              <a:rPr lang="en-US" sz="2400" dirty="0"/>
              <a:t>. If we extend the Thread class, our class cannot extend any other class because Java doesn’t support multiple inheritance. But, if we implement the Runnable interface, our class can still extend other base classes.</a:t>
            </a:r>
            <a:br>
              <a:rPr lang="en-US" sz="2400" dirty="0"/>
            </a:br>
            <a:br>
              <a:rPr lang="en-US" sz="2400" dirty="0"/>
            </a:br>
            <a:r>
              <a:rPr lang="en-US" sz="2400" dirty="0"/>
              <a:t>2. We can achieve basic functionality of a thread by extending Thread class because it provides some inbuilt methods like yield(), interrupt() etc. that are not available in Runnable interface.</a:t>
            </a:r>
            <a:br>
              <a:rPr lang="en-US" dirty="0"/>
            </a:br>
            <a:endParaRPr lang="en-IN" dirty="0"/>
          </a:p>
        </p:txBody>
      </p:sp>
    </p:spTree>
    <p:extLst>
      <p:ext uri="{BB962C8B-B14F-4D97-AF65-F5344CB8AC3E}">
        <p14:creationId xmlns:p14="http://schemas.microsoft.com/office/powerpoint/2010/main" val="3754181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7DC-0F40-47B8-869E-287315406770}"/>
              </a:ext>
            </a:extLst>
          </p:cNvPr>
          <p:cNvSpPr>
            <a:spLocks noGrp="1"/>
          </p:cNvSpPr>
          <p:nvPr>
            <p:ph type="title"/>
          </p:nvPr>
        </p:nvSpPr>
        <p:spPr/>
        <p:txBody>
          <a:bodyPr/>
          <a:lstStyle/>
          <a:p>
            <a:r>
              <a:rPr lang="en-IN" dirty="0"/>
              <a:t>Methods of Thread class.</a:t>
            </a:r>
          </a:p>
        </p:txBody>
      </p:sp>
      <p:graphicFrame>
        <p:nvGraphicFramePr>
          <p:cNvPr id="16" name="Content Placeholder 15">
            <a:extLst>
              <a:ext uri="{FF2B5EF4-FFF2-40B4-BE49-F238E27FC236}">
                <a16:creationId xmlns:a16="http://schemas.microsoft.com/office/drawing/2014/main" id="{897A8930-EDD6-4964-B0DC-7683CD5E69F9}"/>
              </a:ext>
            </a:extLst>
          </p:cNvPr>
          <p:cNvGraphicFramePr>
            <a:graphicFrameLocks noGrp="1"/>
          </p:cNvGraphicFramePr>
          <p:nvPr>
            <p:ph idx="1"/>
            <p:extLst>
              <p:ext uri="{D42A27DB-BD31-4B8C-83A1-F6EECF244321}">
                <p14:modId xmlns:p14="http://schemas.microsoft.com/office/powerpoint/2010/main" val="1768795448"/>
              </p:ext>
            </p:extLst>
          </p:nvPr>
        </p:nvGraphicFramePr>
        <p:xfrm>
          <a:off x="379200" y="1295400"/>
          <a:ext cx="11345862" cy="6949062"/>
        </p:xfrm>
        <a:graphic>
          <a:graphicData uri="http://schemas.openxmlformats.org/drawingml/2006/table">
            <a:tbl>
              <a:tblPr firstRow="1" firstCol="1" bandRow="1">
                <a:tableStyleId>{5C22544A-7EE6-4342-B048-85BDC9FD1C3A}</a:tableStyleId>
              </a:tblPr>
              <a:tblGrid>
                <a:gridCol w="3367452">
                  <a:extLst>
                    <a:ext uri="{9D8B030D-6E8A-4147-A177-3AD203B41FA5}">
                      <a16:colId xmlns:a16="http://schemas.microsoft.com/office/drawing/2014/main" val="1167819591"/>
                    </a:ext>
                  </a:extLst>
                </a:gridCol>
                <a:gridCol w="7978410">
                  <a:extLst>
                    <a:ext uri="{9D8B030D-6E8A-4147-A177-3AD203B41FA5}">
                      <a16:colId xmlns:a16="http://schemas.microsoft.com/office/drawing/2014/main" val="2051697989"/>
                    </a:ext>
                  </a:extLst>
                </a:gridCol>
              </a:tblGrid>
              <a:tr h="0">
                <a:tc>
                  <a:txBody>
                    <a:bodyPr/>
                    <a:lstStyle/>
                    <a:p>
                      <a:pPr>
                        <a:lnSpc>
                          <a:spcPct val="107000"/>
                        </a:lnSpc>
                        <a:spcAft>
                          <a:spcPts val="900"/>
                        </a:spcAft>
                      </a:pPr>
                      <a:r>
                        <a:rPr lang="en-IN" sz="2400" b="0" cap="none" spc="0" dirty="0">
                          <a:ln w="0"/>
                          <a:solidFill>
                            <a:schemeClr val="tx1"/>
                          </a:solidFill>
                          <a:effectLst>
                            <a:outerShdw blurRad="38100" dist="19050" dir="2700000" algn="tl" rotWithShape="0">
                              <a:schemeClr val="dk1">
                                <a:alpha val="40000"/>
                              </a:schemeClr>
                            </a:outerShdw>
                          </a:effectLst>
                        </a:rPr>
                        <a:t>static </a:t>
                      </a:r>
                      <a:r>
                        <a:rPr lang="en-IN" sz="2400" b="0" u="none" strike="noStrike" cap="none" spc="0" dirty="0">
                          <a:ln w="0"/>
                          <a:solidFill>
                            <a:schemeClr val="tx1"/>
                          </a:solidFill>
                          <a:effectLst>
                            <a:outerShdw blurRad="38100" dist="19050" dir="2700000" algn="tl" rotWithShape="0">
                              <a:schemeClr val="dk1">
                                <a:alpha val="40000"/>
                              </a:schemeClr>
                            </a:outerShdw>
                          </a:effectLst>
                        </a:rPr>
                        <a:t>Thread</a:t>
                      </a:r>
                      <a:endParaRPr lang="en-IN"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900"/>
                        </a:spcAft>
                      </a:pPr>
                      <a:r>
                        <a:rPr lang="en-IN" sz="2400" b="0" u="none" strike="noStrike" cap="none" spc="0" dirty="0" err="1">
                          <a:ln w="0"/>
                          <a:effectLst>
                            <a:outerShdw blurRad="38100" dist="19050" dir="2700000" algn="tl" rotWithShape="0">
                              <a:schemeClr val="dk1">
                                <a:alpha val="40000"/>
                              </a:schemeClr>
                            </a:outerShdw>
                          </a:effectLst>
                          <a:hlinkClick r:id="rId3"/>
                        </a:rPr>
                        <a:t>currentThread</a:t>
                      </a:r>
                      <a:r>
                        <a:rPr lang="en-IN" sz="2400" b="0" cap="none" spc="0" dirty="0">
                          <a:ln w="0"/>
                          <a:effectLst>
                            <a:outerShdw blurRad="38100" dist="19050" dir="2700000" algn="tl" rotWithShape="0">
                              <a:schemeClr val="dk1">
                                <a:alpha val="40000"/>
                              </a:schemeClr>
                            </a:outerShdw>
                          </a:effectLst>
                        </a:rPr>
                        <a:t>() </a:t>
                      </a:r>
                    </a:p>
                    <a:p>
                      <a:pPr>
                        <a:lnSpc>
                          <a:spcPct val="107000"/>
                        </a:lnSpc>
                        <a:spcAft>
                          <a:spcPts val="900"/>
                        </a:spcAft>
                      </a:pPr>
                      <a:r>
                        <a:rPr lang="en-IN" sz="2400" b="0" cap="none" spc="0" dirty="0">
                          <a:ln w="0"/>
                          <a:solidFill>
                            <a:schemeClr val="tx1"/>
                          </a:solidFill>
                          <a:effectLst>
                            <a:outerShdw blurRad="38100" dist="19050" dir="2700000" algn="tl" rotWithShape="0">
                              <a:schemeClr val="dk1">
                                <a:alpha val="40000"/>
                              </a:schemeClr>
                            </a:outerShdw>
                          </a:effectLst>
                        </a:rPr>
                        <a:t>Returns a reference to the currently executing thread object.</a:t>
                      </a:r>
                      <a:endParaRPr lang="en-IN"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3053698"/>
                  </a:ext>
                </a:extLst>
              </a:tr>
              <a:tr h="0">
                <a:tc>
                  <a:txBody>
                    <a:bodyPr/>
                    <a:lstStyle/>
                    <a:p>
                      <a:pPr>
                        <a:lnSpc>
                          <a:spcPct val="107000"/>
                        </a:lnSpc>
                        <a:spcAft>
                          <a:spcPts val="900"/>
                        </a:spcAft>
                      </a:pPr>
                      <a:r>
                        <a:rPr lang="en-IN" sz="2400" b="0" u="none" strike="noStrike" cap="none" spc="0" dirty="0">
                          <a:ln w="0"/>
                          <a:solidFill>
                            <a:schemeClr val="tx1"/>
                          </a:solidFill>
                          <a:effectLst>
                            <a:outerShdw blurRad="38100" dist="19050" dir="2700000" algn="tl" rotWithShape="0">
                              <a:schemeClr val="dk1">
                                <a:alpha val="40000"/>
                              </a:schemeClr>
                            </a:outerShdw>
                          </a:effectLst>
                        </a:rPr>
                        <a:t>String</a:t>
                      </a:r>
                      <a:endParaRPr lang="en-IN" sz="2400" b="0" u="none"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900"/>
                        </a:spcAft>
                      </a:pPr>
                      <a:r>
                        <a:rPr lang="en-IN" sz="2400" u="none" strike="noStrike" cap="none" spc="0" dirty="0" err="1">
                          <a:ln w="0"/>
                          <a:effectLst>
                            <a:outerShdw blurRad="38100" dist="19050" dir="2700000" algn="tl" rotWithShape="0">
                              <a:schemeClr val="dk1">
                                <a:alpha val="40000"/>
                              </a:schemeClr>
                            </a:outerShdw>
                          </a:effectLst>
                          <a:hlinkClick r:id="rId4"/>
                        </a:rPr>
                        <a:t>getName</a:t>
                      </a:r>
                      <a:r>
                        <a:rPr lang="en-IN" sz="2400" cap="none" spc="0" dirty="0">
                          <a:ln w="0"/>
                          <a:effectLst>
                            <a:outerShdw blurRad="38100" dist="19050" dir="2700000" algn="tl" rotWithShape="0">
                              <a:schemeClr val="dk1">
                                <a:alpha val="40000"/>
                              </a:schemeClr>
                            </a:outerShdw>
                          </a:effectLst>
                        </a:rPr>
                        <a:t>() </a:t>
                      </a:r>
                    </a:p>
                    <a:p>
                      <a:pPr>
                        <a:lnSpc>
                          <a:spcPct val="107000"/>
                        </a:lnSpc>
                        <a:spcAft>
                          <a:spcPts val="900"/>
                        </a:spcAft>
                      </a:pPr>
                      <a:r>
                        <a:rPr lang="en-IN" sz="2400" cap="none" spc="0" dirty="0">
                          <a:ln w="0"/>
                          <a:effectLst>
                            <a:outerShdw blurRad="38100" dist="19050" dir="2700000" algn="tl" rotWithShape="0">
                              <a:schemeClr val="dk1">
                                <a:alpha val="40000"/>
                              </a:schemeClr>
                            </a:outerShdw>
                          </a:effectLst>
                        </a:rPr>
                        <a:t>Returns this thread's name.</a:t>
                      </a:r>
                      <a:endParaRPr lang="en-IN"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57773344"/>
                  </a:ext>
                </a:extLst>
              </a:tr>
              <a:tr h="0">
                <a:tc>
                  <a:txBody>
                    <a:bodyPr/>
                    <a:lstStyle/>
                    <a:p>
                      <a:pPr>
                        <a:lnSpc>
                          <a:spcPct val="107000"/>
                        </a:lnSpc>
                        <a:spcAft>
                          <a:spcPts val="900"/>
                        </a:spcAft>
                      </a:pPr>
                      <a:r>
                        <a:rPr lang="en-IN" sz="2400" b="0" cap="none" spc="0" dirty="0" err="1">
                          <a:ln w="0"/>
                          <a:solidFill>
                            <a:schemeClr val="tx1"/>
                          </a:solidFill>
                          <a:effectLst>
                            <a:outerShdw blurRad="38100" dist="19050" dir="2700000" algn="tl" rotWithShape="0">
                              <a:schemeClr val="dk1">
                                <a:alpha val="40000"/>
                              </a:schemeClr>
                            </a:outerShdw>
                          </a:effectLst>
                        </a:rPr>
                        <a:t>int</a:t>
                      </a:r>
                      <a:endParaRPr lang="en-IN"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900"/>
                        </a:spcAft>
                      </a:pPr>
                      <a:r>
                        <a:rPr lang="en-IN" sz="2400" u="none" strike="noStrike" cap="none" spc="0" dirty="0" err="1">
                          <a:ln w="0"/>
                          <a:effectLst>
                            <a:outerShdw blurRad="38100" dist="19050" dir="2700000" algn="tl" rotWithShape="0">
                              <a:schemeClr val="dk1">
                                <a:alpha val="40000"/>
                              </a:schemeClr>
                            </a:outerShdw>
                          </a:effectLst>
                          <a:hlinkClick r:id="rId5"/>
                        </a:rPr>
                        <a:t>getPriority</a:t>
                      </a:r>
                      <a:r>
                        <a:rPr lang="en-IN" sz="2400" cap="none" spc="0" dirty="0">
                          <a:ln w="0"/>
                          <a:effectLst>
                            <a:outerShdw blurRad="38100" dist="19050" dir="2700000" algn="tl" rotWithShape="0">
                              <a:schemeClr val="dk1">
                                <a:alpha val="40000"/>
                              </a:schemeClr>
                            </a:outerShdw>
                          </a:effectLst>
                        </a:rPr>
                        <a:t>() </a:t>
                      </a:r>
                    </a:p>
                    <a:p>
                      <a:pPr>
                        <a:lnSpc>
                          <a:spcPct val="107000"/>
                        </a:lnSpc>
                        <a:spcAft>
                          <a:spcPts val="900"/>
                        </a:spcAft>
                      </a:pPr>
                      <a:r>
                        <a:rPr lang="en-IN" sz="2400" cap="none" spc="0" dirty="0">
                          <a:ln w="0"/>
                          <a:effectLst>
                            <a:outerShdw blurRad="38100" dist="19050" dir="2700000" algn="tl" rotWithShape="0">
                              <a:schemeClr val="dk1">
                                <a:alpha val="40000"/>
                              </a:schemeClr>
                            </a:outerShdw>
                          </a:effectLst>
                        </a:rPr>
                        <a:t>Returns this thread's priority.</a:t>
                      </a:r>
                      <a:endParaRPr lang="en-IN"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4563556"/>
                  </a:ext>
                </a:extLst>
              </a:tr>
              <a:tr h="0">
                <a:tc>
                  <a:txBody>
                    <a:bodyPr/>
                    <a:lstStyle/>
                    <a:p>
                      <a:pPr>
                        <a:lnSpc>
                          <a:spcPct val="107000"/>
                        </a:lnSpc>
                        <a:spcAft>
                          <a:spcPts val="900"/>
                        </a:spcAft>
                      </a:pPr>
                      <a:r>
                        <a:rPr lang="en-IN" sz="2400" b="0" u="none" strike="noStrike" cap="none" spc="0" dirty="0" err="1">
                          <a:ln w="0"/>
                          <a:solidFill>
                            <a:schemeClr val="tx1"/>
                          </a:solidFill>
                          <a:effectLst>
                            <a:outerShdw blurRad="38100" dist="19050" dir="2700000" algn="tl" rotWithShape="0">
                              <a:schemeClr val="dk1">
                                <a:alpha val="40000"/>
                              </a:schemeClr>
                            </a:outerShdw>
                          </a:effectLst>
                        </a:rPr>
                        <a:t>StackTraceElement</a:t>
                      </a:r>
                      <a:r>
                        <a:rPr lang="en-IN" sz="2400" b="0" u="none" strike="noStrike" cap="none" spc="0" dirty="0">
                          <a:ln w="0"/>
                          <a:solidFill>
                            <a:schemeClr val="tx1"/>
                          </a:solidFill>
                          <a:effectLst>
                            <a:outerShdw blurRad="38100" dist="19050" dir="2700000" algn="tl" rotWithShape="0">
                              <a:schemeClr val="dk1">
                                <a:alpha val="40000"/>
                              </a:schemeClr>
                            </a:outerShdw>
                          </a:effectLst>
                        </a:rPr>
                        <a:t>[]</a:t>
                      </a:r>
                      <a:endParaRPr lang="en-IN"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900"/>
                        </a:spcAft>
                      </a:pPr>
                      <a:r>
                        <a:rPr lang="en-IN" sz="2400" u="none" strike="noStrike" cap="none" spc="0" dirty="0" err="1">
                          <a:ln w="0"/>
                          <a:effectLst>
                            <a:outerShdw blurRad="38100" dist="19050" dir="2700000" algn="tl" rotWithShape="0">
                              <a:schemeClr val="dk1">
                                <a:alpha val="40000"/>
                              </a:schemeClr>
                            </a:outerShdw>
                          </a:effectLst>
                          <a:hlinkClick r:id="rId6"/>
                        </a:rPr>
                        <a:t>getStackTrace</a:t>
                      </a:r>
                      <a:r>
                        <a:rPr lang="en-IN" sz="2400" cap="none" spc="0" dirty="0">
                          <a:ln w="0"/>
                          <a:effectLst>
                            <a:outerShdw blurRad="38100" dist="19050" dir="2700000" algn="tl" rotWithShape="0">
                              <a:schemeClr val="dk1">
                                <a:alpha val="40000"/>
                              </a:schemeClr>
                            </a:outerShdw>
                          </a:effectLst>
                        </a:rPr>
                        <a:t>() </a:t>
                      </a:r>
                    </a:p>
                    <a:p>
                      <a:pPr>
                        <a:lnSpc>
                          <a:spcPct val="107000"/>
                        </a:lnSpc>
                        <a:spcAft>
                          <a:spcPts val="900"/>
                        </a:spcAft>
                      </a:pPr>
                      <a:r>
                        <a:rPr lang="en-IN" sz="2400" cap="none" spc="0" dirty="0">
                          <a:ln w="0"/>
                          <a:effectLst>
                            <a:outerShdw blurRad="38100" dist="19050" dir="2700000" algn="tl" rotWithShape="0">
                              <a:schemeClr val="dk1">
                                <a:alpha val="40000"/>
                              </a:schemeClr>
                            </a:outerShdw>
                          </a:effectLst>
                        </a:rPr>
                        <a:t>Returns an array of stack trace elements representing the stack dump of this thread.</a:t>
                      </a:r>
                      <a:endParaRPr lang="en-IN"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0435999"/>
                  </a:ext>
                </a:extLst>
              </a:tr>
              <a:tr h="0">
                <a:tc>
                  <a:txBody>
                    <a:bodyPr/>
                    <a:lstStyle/>
                    <a:p>
                      <a:pPr>
                        <a:lnSpc>
                          <a:spcPct val="107000"/>
                        </a:lnSpc>
                        <a:spcAft>
                          <a:spcPts val="900"/>
                        </a:spcAft>
                      </a:pPr>
                      <a:r>
                        <a:rPr lang="en-IN" sz="2400" b="0" u="none" strike="noStrike" cap="none" spc="0" dirty="0" err="1">
                          <a:ln w="0"/>
                          <a:solidFill>
                            <a:schemeClr val="tx1"/>
                          </a:solidFill>
                          <a:effectLst>
                            <a:outerShdw blurRad="38100" dist="19050" dir="2700000" algn="tl" rotWithShape="0">
                              <a:schemeClr val="dk1">
                                <a:alpha val="40000"/>
                              </a:schemeClr>
                            </a:outerShdw>
                          </a:effectLst>
                        </a:rPr>
                        <a:t>Thread.State</a:t>
                      </a:r>
                      <a:endParaRPr lang="en-IN"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900"/>
                        </a:spcAft>
                      </a:pPr>
                      <a:r>
                        <a:rPr lang="en-IN" sz="2400" u="none" strike="noStrike" cap="none" spc="0" dirty="0" err="1">
                          <a:ln w="0"/>
                          <a:effectLst>
                            <a:outerShdw blurRad="38100" dist="19050" dir="2700000" algn="tl" rotWithShape="0">
                              <a:schemeClr val="dk1">
                                <a:alpha val="40000"/>
                              </a:schemeClr>
                            </a:outerShdw>
                          </a:effectLst>
                          <a:hlinkClick r:id="rId7"/>
                        </a:rPr>
                        <a:t>getState</a:t>
                      </a:r>
                      <a:r>
                        <a:rPr lang="en-IN" sz="2400" cap="none" spc="0" dirty="0">
                          <a:ln w="0"/>
                          <a:effectLst>
                            <a:outerShdw blurRad="38100" dist="19050" dir="2700000" algn="tl" rotWithShape="0">
                              <a:schemeClr val="dk1">
                                <a:alpha val="40000"/>
                              </a:schemeClr>
                            </a:outerShdw>
                          </a:effectLst>
                        </a:rPr>
                        <a:t>() </a:t>
                      </a:r>
                    </a:p>
                    <a:p>
                      <a:pPr>
                        <a:lnSpc>
                          <a:spcPct val="107000"/>
                        </a:lnSpc>
                        <a:spcAft>
                          <a:spcPts val="900"/>
                        </a:spcAft>
                      </a:pPr>
                      <a:r>
                        <a:rPr lang="en-IN" sz="2400" cap="none" spc="0" dirty="0">
                          <a:ln w="0"/>
                          <a:effectLst>
                            <a:outerShdw blurRad="38100" dist="19050" dir="2700000" algn="tl" rotWithShape="0">
                              <a:schemeClr val="dk1">
                                <a:alpha val="40000"/>
                              </a:schemeClr>
                            </a:outerShdw>
                          </a:effectLst>
                        </a:rPr>
                        <a:t>Returns the state of this thread.</a:t>
                      </a:r>
                      <a:endParaRPr lang="en-IN"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7691538"/>
                  </a:ext>
                </a:extLst>
              </a:tr>
              <a:tr h="0">
                <a:tc>
                  <a:txBody>
                    <a:bodyPr/>
                    <a:lstStyle/>
                    <a:p>
                      <a:pPr>
                        <a:lnSpc>
                          <a:spcPct val="107000"/>
                        </a:lnSpc>
                        <a:spcAft>
                          <a:spcPts val="900"/>
                        </a:spcAft>
                      </a:pPr>
                      <a:r>
                        <a:rPr lang="en-IN"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void</a:t>
                      </a: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900"/>
                        </a:spcAft>
                      </a:pPr>
                      <a:r>
                        <a:rPr lang="en-IN" sz="2400" u="none" strike="noStrike" cap="none" spc="0" dirty="0">
                          <a:ln w="0"/>
                          <a:effectLst>
                            <a:outerShdw blurRad="38100" dist="19050" dir="2700000" algn="tl" rotWithShape="0">
                              <a:schemeClr val="dk1">
                                <a:alpha val="40000"/>
                              </a:schemeClr>
                            </a:outerShdw>
                          </a:effectLst>
                          <a:hlinkClick r:id="rId8"/>
                        </a:rPr>
                        <a:t>interrupt</a:t>
                      </a:r>
                      <a:r>
                        <a:rPr lang="en-IN" sz="2400" cap="none" spc="0" dirty="0">
                          <a:ln w="0"/>
                          <a:effectLst>
                            <a:outerShdw blurRad="38100" dist="19050" dir="2700000" algn="tl" rotWithShape="0">
                              <a:schemeClr val="dk1">
                                <a:alpha val="40000"/>
                              </a:schemeClr>
                            </a:outerShdw>
                          </a:effectLst>
                        </a:rPr>
                        <a:t>() </a:t>
                      </a:r>
                    </a:p>
                    <a:p>
                      <a:pPr>
                        <a:lnSpc>
                          <a:spcPct val="107000"/>
                        </a:lnSpc>
                        <a:spcAft>
                          <a:spcPts val="900"/>
                        </a:spcAft>
                      </a:pPr>
                      <a:r>
                        <a:rPr lang="en-IN" sz="2400" cap="none" spc="0" dirty="0">
                          <a:ln w="0"/>
                          <a:effectLst>
                            <a:outerShdw blurRad="38100" dist="19050" dir="2700000" algn="tl" rotWithShape="0">
                              <a:schemeClr val="dk1">
                                <a:alpha val="40000"/>
                              </a:schemeClr>
                            </a:outerShdw>
                          </a:effectLst>
                        </a:rPr>
                        <a:t>Interrupts this thread.</a:t>
                      </a:r>
                      <a:endParaRPr lang="en-IN"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4848722"/>
                  </a:ext>
                </a:extLst>
              </a:tr>
              <a:tr h="0">
                <a:tc>
                  <a:txBody>
                    <a:bodyPr/>
                    <a:lstStyle/>
                    <a:p>
                      <a:pPr>
                        <a:lnSpc>
                          <a:spcPct val="107000"/>
                        </a:lnSpc>
                        <a:spcAft>
                          <a:spcPts val="900"/>
                        </a:spcAft>
                      </a:pPr>
                      <a:r>
                        <a:rPr lang="en-IN" sz="2400" b="0" cap="none" spc="0" dirty="0" err="1">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boolean</a:t>
                      </a:r>
                      <a:endParaRPr lang="en-IN"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900"/>
                        </a:spcAft>
                      </a:pPr>
                      <a:r>
                        <a:rPr lang="en-IN" sz="2400" u="none" strike="noStrike" cap="none" spc="0" dirty="0" err="1">
                          <a:ln w="0"/>
                          <a:effectLst>
                            <a:outerShdw blurRad="38100" dist="19050" dir="2700000" algn="tl" rotWithShape="0">
                              <a:schemeClr val="dk1">
                                <a:alpha val="40000"/>
                              </a:schemeClr>
                            </a:outerShdw>
                          </a:effectLst>
                          <a:hlinkClick r:id="rId9"/>
                        </a:rPr>
                        <a:t>isAlive</a:t>
                      </a:r>
                      <a:r>
                        <a:rPr lang="en-IN" sz="2400" cap="none" spc="0" dirty="0">
                          <a:ln w="0"/>
                          <a:effectLst>
                            <a:outerShdw blurRad="38100" dist="19050" dir="2700000" algn="tl" rotWithShape="0">
                              <a:schemeClr val="dk1">
                                <a:alpha val="40000"/>
                              </a:schemeClr>
                            </a:outerShdw>
                          </a:effectLst>
                        </a:rPr>
                        <a:t>() </a:t>
                      </a:r>
                    </a:p>
                    <a:p>
                      <a:pPr>
                        <a:lnSpc>
                          <a:spcPct val="107000"/>
                        </a:lnSpc>
                        <a:spcAft>
                          <a:spcPts val="900"/>
                        </a:spcAft>
                      </a:pPr>
                      <a:r>
                        <a:rPr lang="en-IN" sz="2400" cap="none" spc="0" dirty="0">
                          <a:ln w="0"/>
                          <a:effectLst>
                            <a:outerShdw blurRad="38100" dist="19050" dir="2700000" algn="tl" rotWithShape="0">
                              <a:schemeClr val="dk1">
                                <a:alpha val="40000"/>
                              </a:schemeClr>
                            </a:outerShdw>
                          </a:effectLst>
                        </a:rPr>
                        <a:t>Tests if this thread is alive.</a:t>
                      </a:r>
                      <a:endParaRPr lang="en-IN"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79325805"/>
                  </a:ext>
                </a:extLst>
              </a:tr>
            </a:tbl>
          </a:graphicData>
        </a:graphic>
      </p:graphicFrame>
    </p:spTree>
    <p:extLst>
      <p:ext uri="{BB962C8B-B14F-4D97-AF65-F5344CB8AC3E}">
        <p14:creationId xmlns:p14="http://schemas.microsoft.com/office/powerpoint/2010/main" val="1986866100"/>
      </p:ext>
    </p:extLst>
  </p:cSld>
  <p:clrMapOvr>
    <a:masterClrMapping/>
  </p:clrMapOvr>
</p:sld>
</file>

<file path=ppt/theme/theme1.xml><?xml version="1.0" encoding="utf-8"?>
<a:theme xmlns:a="http://schemas.openxmlformats.org/drawingml/2006/main" name="Office Theme">
  <a:themeElements>
    <a:clrScheme name="HCL_RBtC">
      <a:dk1>
        <a:srgbClr val="000000"/>
      </a:dk1>
      <a:lt1>
        <a:srgbClr val="FFFFFF"/>
      </a:lt1>
      <a:dk2>
        <a:srgbClr val="F17E00"/>
      </a:dk2>
      <a:lt2>
        <a:srgbClr val="0066B3"/>
      </a:lt2>
      <a:accent1>
        <a:srgbClr val="288CB4"/>
      </a:accent1>
      <a:accent2>
        <a:srgbClr val="F05A3C"/>
      </a:accent2>
      <a:accent3>
        <a:srgbClr val="28AAA0"/>
      </a:accent3>
      <a:accent4>
        <a:srgbClr val="FA9623"/>
      </a:accent4>
      <a:accent5>
        <a:srgbClr val="4BB4CD"/>
      </a:accent5>
      <a:accent6>
        <a:srgbClr val="7F3F98"/>
      </a:accent6>
      <a:hlink>
        <a:srgbClr val="0066FF"/>
      </a:hlink>
      <a:folHlink>
        <a:srgbClr val="FAB900"/>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404040"/>
          </a:solidFill>
          <a:prstDash val="sysDot"/>
        </a:ln>
      </a:spPr>
      <a:bodyPr/>
      <a:lstStyle/>
      <a:style>
        <a:lnRef idx="2">
          <a:schemeClr val="accent1">
            <a:shade val="50000"/>
          </a:schemeClr>
        </a:lnRef>
        <a:fillRef idx="1">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5_HCL Template">
  <a:themeElements>
    <a:clrScheme name="HCL_RBtC">
      <a:dk1>
        <a:srgbClr val="000000"/>
      </a:dk1>
      <a:lt1>
        <a:srgbClr val="FFFFFF"/>
      </a:lt1>
      <a:dk2>
        <a:srgbClr val="F58220"/>
      </a:dk2>
      <a:lt2>
        <a:srgbClr val="0066B3"/>
      </a:lt2>
      <a:accent1>
        <a:srgbClr val="C82323"/>
      </a:accent1>
      <a:accent2>
        <a:srgbClr val="993F98"/>
      </a:accent2>
      <a:accent3>
        <a:srgbClr val="00AFBE"/>
      </a:accent3>
      <a:accent4>
        <a:srgbClr val="46C8F5"/>
      </a:accent4>
      <a:accent5>
        <a:srgbClr val="CDDC0A"/>
      </a:accent5>
      <a:accent6>
        <a:srgbClr val="FAB914"/>
      </a:accent6>
      <a:hlink>
        <a:srgbClr val="0066FF"/>
      </a:hlink>
      <a:folHlink>
        <a:srgbClr val="FAB90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HCL Template">
  <a:themeElements>
    <a:clrScheme name="HCL_RBtC">
      <a:dk1>
        <a:srgbClr val="000000"/>
      </a:dk1>
      <a:lt1>
        <a:srgbClr val="FFFFFF"/>
      </a:lt1>
      <a:dk2>
        <a:srgbClr val="F17E00"/>
      </a:dk2>
      <a:lt2>
        <a:srgbClr val="0066B3"/>
      </a:lt2>
      <a:accent1>
        <a:srgbClr val="7297A9"/>
      </a:accent1>
      <a:accent2>
        <a:srgbClr val="78B97D"/>
      </a:accent2>
      <a:accent3>
        <a:srgbClr val="FAB900"/>
      </a:accent3>
      <a:accent4>
        <a:srgbClr val="4BB4CD"/>
      </a:accent4>
      <a:accent5>
        <a:srgbClr val="F26B39"/>
      </a:accent5>
      <a:accent6>
        <a:srgbClr val="00B5AD"/>
      </a:accent6>
      <a:hlink>
        <a:srgbClr val="0066FF"/>
      </a:hlink>
      <a:folHlink>
        <a:srgbClr val="FAB900"/>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HCL Template">
  <a:themeElements>
    <a:clrScheme name="HCL_RBTC">
      <a:dk1>
        <a:srgbClr val="000000"/>
      </a:dk1>
      <a:lt1>
        <a:srgbClr val="FFFFFF"/>
      </a:lt1>
      <a:dk2>
        <a:srgbClr val="000000"/>
      </a:dk2>
      <a:lt2>
        <a:srgbClr val="FFFFFF"/>
      </a:lt2>
      <a:accent1>
        <a:srgbClr val="0066B3"/>
      </a:accent1>
      <a:accent2>
        <a:srgbClr val="F58220"/>
      </a:accent2>
      <a:accent3>
        <a:srgbClr val="4D4D4D"/>
      </a:accent3>
      <a:accent4>
        <a:srgbClr val="4BB4CD"/>
      </a:accent4>
      <a:accent5>
        <a:srgbClr val="919B3C"/>
      </a:accent5>
      <a:accent6>
        <a:srgbClr val="78B97D"/>
      </a:accent6>
      <a:hlink>
        <a:srgbClr val="000000"/>
      </a:hlink>
      <a:folHlink>
        <a:srgbClr val="0066B3"/>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674AF93BD0EC84EA6A549CA4A6EC283" ma:contentTypeVersion="12" ma:contentTypeDescription="Create a new document." ma:contentTypeScope="" ma:versionID="f012ded5c781ca77b273f68ca946d603">
  <xsd:schema xmlns:xsd="http://www.w3.org/2001/XMLSchema" xmlns:xs="http://www.w3.org/2001/XMLSchema" xmlns:p="http://schemas.microsoft.com/office/2006/metadata/properties" xmlns:ns2="6907db24-4a3f-4aee-b534-c563ad9e0bb0" xmlns:ns3="1db86307-c299-4550-8338-a812d441b939" targetNamespace="http://schemas.microsoft.com/office/2006/metadata/properties" ma:root="true" ma:fieldsID="c5d87be03bae3a908752ae828339be65" ns2:_="" ns3:_="">
    <xsd:import namespace="6907db24-4a3f-4aee-b534-c563ad9e0bb0"/>
    <xsd:import namespace="1db86307-c299-4550-8338-a812d441b93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07db24-4a3f-4aee-b534-c563ad9e0b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db86307-c299-4550-8338-a812d441b93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B01A899-2EA2-491D-8455-A1411BB0B51C}">
  <ds:schemaRefs>
    <ds:schemaRef ds:uri="http://schemas.microsoft.com/office/2006/metadata/properties"/>
    <ds:schemaRef ds:uri="http://schemas.microsoft.com/office/infopath/2007/PartnerControls"/>
    <ds:schemaRef ds:uri="0d5316b6-4ab9-4630-bb19-54590b21769a"/>
    <ds:schemaRef ds:uri="http://schemas.microsoft.com/sharepoint/v3"/>
  </ds:schemaRefs>
</ds:datastoreItem>
</file>

<file path=customXml/itemProps2.xml><?xml version="1.0" encoding="utf-8"?>
<ds:datastoreItem xmlns:ds="http://schemas.openxmlformats.org/officeDocument/2006/customXml" ds:itemID="{5BD339EF-CEAA-4C69-BD4B-08128655E91B}"/>
</file>

<file path=customXml/itemProps3.xml><?xml version="1.0" encoding="utf-8"?>
<ds:datastoreItem xmlns:ds="http://schemas.openxmlformats.org/officeDocument/2006/customXml" ds:itemID="{73CAC9E6-C2C5-4BBD-901E-7672A944E8F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2228</Words>
  <Application>Microsoft Office PowerPoint</Application>
  <PresentationFormat>Widescreen</PresentationFormat>
  <Paragraphs>242</Paragraphs>
  <Slides>46</Slides>
  <Notes>3</Notes>
  <HiddenSlides>0</HiddenSlides>
  <MMClips>0</MMClips>
  <ScaleCrop>false</ScaleCrop>
  <HeadingPairs>
    <vt:vector size="4" baseType="variant">
      <vt:variant>
        <vt:lpstr>Theme</vt:lpstr>
      </vt:variant>
      <vt:variant>
        <vt:i4>4</vt:i4>
      </vt:variant>
      <vt:variant>
        <vt:lpstr>Slide Titles</vt:lpstr>
      </vt:variant>
      <vt:variant>
        <vt:i4>46</vt:i4>
      </vt:variant>
    </vt:vector>
  </HeadingPairs>
  <TitlesOfParts>
    <vt:vector size="50" baseType="lpstr">
      <vt:lpstr>Office Theme</vt:lpstr>
      <vt:lpstr>15_HCL Template</vt:lpstr>
      <vt:lpstr>1_HCL Template</vt:lpstr>
      <vt:lpstr>2_HCL Template</vt:lpstr>
      <vt:lpstr>PowerPoint Presentation</vt:lpstr>
      <vt:lpstr>Agenda</vt:lpstr>
      <vt:lpstr>Prerequisites</vt:lpstr>
      <vt:lpstr>Threads</vt:lpstr>
      <vt:lpstr>Why do we need threads?</vt:lpstr>
      <vt:lpstr>Life Cycle of Thread</vt:lpstr>
      <vt:lpstr>Thread states</vt:lpstr>
      <vt:lpstr>Thread Class vs Runnable Interface</vt:lpstr>
      <vt:lpstr>Methods of Thread class.</vt:lpstr>
      <vt:lpstr>Methods of Thread class.</vt:lpstr>
      <vt:lpstr>Thread creation by extending Thread class</vt:lpstr>
      <vt:lpstr>Thread creation by implementing Runnable Interface</vt:lpstr>
      <vt:lpstr>Difference between start() &amp; run()</vt:lpstr>
      <vt:lpstr>Sleep() method</vt:lpstr>
      <vt:lpstr>Name a Thread</vt:lpstr>
      <vt:lpstr>Name a Thread</vt:lpstr>
      <vt:lpstr>Thread priorities</vt:lpstr>
      <vt:lpstr>Thread priorities Example Contd..</vt:lpstr>
      <vt:lpstr>Thread priorities Output</vt:lpstr>
      <vt:lpstr>isAlive() and join()</vt:lpstr>
      <vt:lpstr>IsAlive() Example</vt:lpstr>
      <vt:lpstr>Output</vt:lpstr>
      <vt:lpstr>Example of thread without join() method</vt:lpstr>
      <vt:lpstr>Example of thread without join() method</vt:lpstr>
      <vt:lpstr>Example of thread with join() method</vt:lpstr>
      <vt:lpstr>Synchronization</vt:lpstr>
      <vt:lpstr>Synchronization EXAMPLE</vt:lpstr>
      <vt:lpstr>Example</vt:lpstr>
      <vt:lpstr>Output</vt:lpstr>
      <vt:lpstr>Inter-thread Communication</vt:lpstr>
      <vt:lpstr>Difference between sleep and wait</vt:lpstr>
      <vt:lpstr>Example</vt:lpstr>
      <vt:lpstr>EXAMPLE</vt:lpstr>
      <vt:lpstr>EXAMPLE</vt:lpstr>
      <vt:lpstr>EXAMPLE</vt:lpstr>
      <vt:lpstr>Which can be synchronized</vt:lpstr>
      <vt:lpstr>What is Wrapper class</vt:lpstr>
      <vt:lpstr>List of wrapper classes</vt:lpstr>
      <vt:lpstr> Importance of Wrapper classes  </vt:lpstr>
      <vt:lpstr>Boxing and Autoboxing</vt:lpstr>
      <vt:lpstr>Un-boxing &amp;Auto-un-boxing</vt:lpstr>
      <vt:lpstr>Quiz</vt:lpstr>
      <vt:lpstr>Quiz</vt:lpstr>
      <vt:lpstr>Summary</vt:lpstr>
      <vt:lpstr>References &amp; Further Studies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6</cp:revision>
  <dcterms:created xsi:type="dcterms:W3CDTF">2017-01-06T18:48:18Z</dcterms:created>
  <dcterms:modified xsi:type="dcterms:W3CDTF">2021-05-05T15:54:38Z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0x0101008674AF93BD0EC84EA6A549CA4A6EC283</vt:lpwstr>
  </property>
  <property fmtid="{D5CDD505-2E9C-101B-9397-08002B2CF9AE}" pid="3" name="TitusGUID">
    <vt:lpwstr>4525942d-9689-479d-b0df-a28fe780d6e2</vt:lpwstr>
  </property>
  <property fmtid="{D5CDD505-2E9C-101B-9397-08002B2CF9AE}" pid="4" name="HCLClassification">
    <vt:lpwstr>HCL_Cla5s_1nt3rnal</vt:lpwstr>
  </property>
  <property fmtid="{D5CDD505-2E9C-101B-9397-08002B2CF9AE}" pid="5" name="HCL_Cla5s_D6">
    <vt:lpwstr>False</vt:lpwstr>
  </property>
  <property fmtid="{D5CDD505-2E9C-101B-9397-08002B2CF9AE}" pid="6" name="HCLClassD6">
    <vt:lpwstr>False</vt:lpwstr>
  </property>
  <property fmtid="{D5CDD505-2E9C-101B-9397-08002B2CF9AE}" pid="7" name="MSIP_Label_0a23ef02-6db2-48db-ad71-4f0b889aac99_Enabled">
    <vt:lpwstr>true</vt:lpwstr>
  </property>
  <property fmtid="{D5CDD505-2E9C-101B-9397-08002B2CF9AE}" pid="8" name="MSIP_Label_0a23ef02-6db2-48db-ad71-4f0b889aac99_SetDate">
    <vt:lpwstr>2021-05-04T20:38:16Z</vt:lpwstr>
  </property>
  <property fmtid="{D5CDD505-2E9C-101B-9397-08002B2CF9AE}" pid="9" name="MSIP_Label_0a23ef02-6db2-48db-ad71-4f0b889aac99_Method">
    <vt:lpwstr>Privileged</vt:lpwstr>
  </property>
  <property fmtid="{D5CDD505-2E9C-101B-9397-08002B2CF9AE}" pid="10" name="MSIP_Label_0a23ef02-6db2-48db-ad71-4f0b889aac99_Name">
    <vt:lpwstr>General</vt:lpwstr>
  </property>
  <property fmtid="{D5CDD505-2E9C-101B-9397-08002B2CF9AE}" pid="11" name="MSIP_Label_0a23ef02-6db2-48db-ad71-4f0b889aac99_SiteId">
    <vt:lpwstr>189de737-c93a-4f5a-8b68-6f4ca9941912</vt:lpwstr>
  </property>
  <property fmtid="{D5CDD505-2E9C-101B-9397-08002B2CF9AE}" pid="12" name="MSIP_Label_0a23ef02-6db2-48db-ad71-4f0b889aac99_ActionId">
    <vt:lpwstr>b6056b50-3880-41e6-b6e4-7c432d43b588</vt:lpwstr>
  </property>
  <property fmtid="{D5CDD505-2E9C-101B-9397-08002B2CF9AE}" pid="13" name="MSIP_Label_0a23ef02-6db2-48db-ad71-4f0b889aac99_ContentBits">
    <vt:lpwstr>4</vt:lpwstr>
  </property>
  <property fmtid="{D5CDD505-2E9C-101B-9397-08002B2CF9AE}" pid="14" name="ClassificationWatermarkLocations">
    <vt:lpwstr>Office Theme:8\Office Theme:5\15_HCL Template:4\1_HCL Template:5\2_HCL Template:4</vt:lpwstr>
  </property>
  <property fmtid="{D5CDD505-2E9C-101B-9397-08002B2CF9AE}" pid="15" name="ClassificationWatermarkText">
    <vt:lpwstr>Confidential</vt:lpwstr>
  </property>
</Properties>
</file>